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406" r:id="rId2"/>
    <p:sldId id="495" r:id="rId3"/>
    <p:sldId id="500" r:id="rId4"/>
    <p:sldId id="496" r:id="rId5"/>
    <p:sldId id="506" r:id="rId6"/>
    <p:sldId id="501" r:id="rId7"/>
    <p:sldId id="490" r:id="rId8"/>
    <p:sldId id="491" r:id="rId9"/>
    <p:sldId id="502" r:id="rId10"/>
    <p:sldId id="507" r:id="rId11"/>
    <p:sldId id="505" r:id="rId12"/>
    <p:sldId id="504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49">
          <p15:clr>
            <a:srgbClr val="A4A3A4"/>
          </p15:clr>
        </p15:guide>
        <p15:guide id="2" orient="horz" pos="2819">
          <p15:clr>
            <a:srgbClr val="A4A3A4"/>
          </p15:clr>
        </p15:guide>
        <p15:guide id="3" orient="horz" pos="2671">
          <p15:clr>
            <a:srgbClr val="A4A3A4"/>
          </p15:clr>
        </p15:guide>
        <p15:guide id="4" orient="horz" pos="1217">
          <p15:clr>
            <a:srgbClr val="A4A3A4"/>
          </p15:clr>
        </p15:guide>
        <p15:guide id="5" orient="horz" pos="2689">
          <p15:clr>
            <a:srgbClr val="A4A3A4"/>
          </p15:clr>
        </p15:guide>
        <p15:guide id="6" orient="horz" pos="1201">
          <p15:clr>
            <a:srgbClr val="A4A3A4"/>
          </p15:clr>
        </p15:guide>
        <p15:guide id="7" orient="horz" pos="1855">
          <p15:clr>
            <a:srgbClr val="A4A3A4"/>
          </p15:clr>
        </p15:guide>
        <p15:guide id="8" orient="horz" pos="857">
          <p15:clr>
            <a:srgbClr val="A4A3A4"/>
          </p15:clr>
        </p15:guide>
        <p15:guide id="9" pos="284">
          <p15:clr>
            <a:srgbClr val="A4A3A4"/>
          </p15:clr>
        </p15:guide>
        <p15:guide id="10" pos="3914">
          <p15:clr>
            <a:srgbClr val="A4A3A4"/>
          </p15:clr>
        </p15:guide>
        <p15:guide id="11" pos="5193">
          <p15:clr>
            <a:srgbClr val="A4A3A4"/>
          </p15:clr>
        </p15:guide>
        <p15:guide id="12" pos="1302">
          <p15:clr>
            <a:srgbClr val="A4A3A4"/>
          </p15:clr>
        </p15:guide>
        <p15:guide id="13" pos="476">
          <p15:clr>
            <a:srgbClr val="A4A3A4"/>
          </p15:clr>
        </p15:guide>
        <p15:guide id="14" pos="167">
          <p15:clr>
            <a:srgbClr val="A4A3A4"/>
          </p15:clr>
        </p15:guide>
        <p15:guide id="15" pos="3919">
          <p15:clr>
            <a:srgbClr val="A4A3A4"/>
          </p15:clr>
        </p15:guide>
        <p15:guide id="16" pos="437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4277"/>
    <a:srgbClr val="595A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69" autoAdjust="0"/>
    <p:restoredTop sz="92889" autoAdjust="0"/>
  </p:normalViewPr>
  <p:slideViewPr>
    <p:cSldViewPr snapToGrid="0">
      <p:cViewPr varScale="1">
        <p:scale>
          <a:sx n="140" d="100"/>
          <a:sy n="140" d="100"/>
        </p:scale>
        <p:origin x="1104" y="102"/>
      </p:cViewPr>
      <p:guideLst>
        <p:guide orient="horz" pos="3049"/>
        <p:guide orient="horz" pos="2819"/>
        <p:guide orient="horz" pos="2671"/>
        <p:guide orient="horz" pos="1217"/>
        <p:guide orient="horz" pos="2689"/>
        <p:guide orient="horz" pos="1201"/>
        <p:guide orient="horz" pos="1855"/>
        <p:guide orient="horz" pos="857"/>
        <p:guide pos="284"/>
        <p:guide pos="3914"/>
        <p:guide pos="5193"/>
        <p:guide pos="1302"/>
        <p:guide pos="476"/>
        <p:guide pos="167"/>
        <p:guide pos="3919"/>
        <p:guide pos="43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2988" y="6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6E658-DFA4-454B-9CF8-3E7209536B5A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EEC9C2-4C33-E646-81C1-6359E4D0E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6034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947FA-5F7E-F244-A062-03847338A859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0C3B7-16F2-9445-91CE-7DC007D7E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9422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F0C3B7-16F2-9445-91CE-7DC007D7EC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8890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0C3B7-16F2-9445-91CE-7DC007D7ECE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7558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0C3B7-16F2-9445-91CE-7DC007D7ECE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5147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0C3B7-16F2-9445-91CE-7DC007D7ECE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040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0C3B7-16F2-9445-91CE-7DC007D7EC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09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0C3B7-16F2-9445-91CE-7DC007D7EC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268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0C3B7-16F2-9445-91CE-7DC007D7ECE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437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0C3B7-16F2-9445-91CE-7DC007D7EC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91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0C3B7-16F2-9445-91CE-7DC007D7ECE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276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0C3B7-16F2-9445-91CE-7DC007D7ECE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657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0C3B7-16F2-9445-91CE-7DC007D7ECE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2165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0C3B7-16F2-9445-91CE-7DC007D7ECE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95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6625185" y="4796963"/>
            <a:ext cx="2354086" cy="248578"/>
          </a:xfrm>
        </p:spPr>
        <p:txBody>
          <a:bodyPr>
            <a:noAutofit/>
          </a:bodyPr>
          <a:lstStyle>
            <a:lvl1pPr marL="0" indent="0" algn="r">
              <a:buNone/>
              <a:defRPr sz="1000">
                <a:solidFill>
                  <a:srgbClr val="00548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>
                <a:solidFill>
                  <a:srgbClr val="00548B"/>
                </a:solidFill>
              </a:defRPr>
            </a:lvl2pPr>
            <a:lvl3pPr marL="914400" indent="0">
              <a:buNone/>
              <a:defRPr sz="1200">
                <a:solidFill>
                  <a:srgbClr val="00548B"/>
                </a:solidFill>
              </a:defRPr>
            </a:lvl3pPr>
            <a:lvl4pPr marL="1371600" indent="0">
              <a:buNone/>
              <a:defRPr sz="1200">
                <a:solidFill>
                  <a:srgbClr val="00548B"/>
                </a:solidFill>
              </a:defRPr>
            </a:lvl4pPr>
            <a:lvl5pPr marL="1828800" indent="0">
              <a:buNone/>
              <a:defRPr sz="1200">
                <a:solidFill>
                  <a:srgbClr val="00548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" b="6832"/>
          <a:stretch/>
        </p:blipFill>
        <p:spPr>
          <a:xfrm>
            <a:off x="0" y="-28575"/>
            <a:ext cx="9144000" cy="42862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3246730"/>
            <a:ext cx="4540250" cy="1005340"/>
          </a:xfrm>
          <a:prstGeom prst="rect">
            <a:avLst/>
          </a:prstGeom>
          <a:solidFill>
            <a:srgbClr val="153C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87" y="3665249"/>
            <a:ext cx="4053868" cy="381000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5055" y="4361945"/>
            <a:ext cx="6772275" cy="400558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0" indent="0">
              <a:buFont typeface="Arial"/>
              <a:buNone/>
              <a:defRPr sz="1400" b="1">
                <a:solidFill>
                  <a:schemeClr val="accent1"/>
                </a:solidFill>
                <a:latin typeface="Arial"/>
                <a:cs typeface="Arial"/>
              </a:defRPr>
            </a:lvl2pPr>
            <a:lvl3pPr marL="914400" indent="0">
              <a:buNone/>
              <a:defRPr>
                <a:solidFill>
                  <a:schemeClr val="accent1"/>
                </a:solidFill>
                <a:latin typeface="Arial"/>
                <a:cs typeface="Arial"/>
              </a:defRPr>
            </a:lvl3pPr>
            <a:lvl4pPr marL="1371600" indent="0">
              <a:buNone/>
              <a:defRPr>
                <a:solidFill>
                  <a:schemeClr val="accent1"/>
                </a:solidFill>
                <a:latin typeface="Arial"/>
                <a:cs typeface="Arial"/>
              </a:defRPr>
            </a:lvl4pPr>
            <a:lvl5pPr marL="1828800" indent="0">
              <a:buNone/>
              <a:defRPr>
                <a:solidFill>
                  <a:schemeClr val="accent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54229" y="4721228"/>
            <a:ext cx="6721475" cy="71755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accent1"/>
                </a:solidFill>
              </a:defRPr>
            </a:lvl1pPr>
            <a:lvl2pPr marL="231775" indent="0">
              <a:buFontTx/>
              <a:buNone/>
              <a:defRPr sz="1400">
                <a:solidFill>
                  <a:schemeClr val="accent1"/>
                </a:solidFill>
              </a:defRPr>
            </a:lvl2pPr>
            <a:lvl3pPr marL="514350" indent="0">
              <a:buFontTx/>
              <a:buNone/>
              <a:defRPr sz="1400">
                <a:solidFill>
                  <a:schemeClr val="accent1"/>
                </a:solidFill>
              </a:defRPr>
            </a:lvl3pPr>
            <a:lvl4pPr marL="688975" indent="0">
              <a:buFontTx/>
              <a:buNone/>
              <a:defRPr sz="1400">
                <a:solidFill>
                  <a:schemeClr val="accent1"/>
                </a:solidFill>
              </a:defRPr>
            </a:lvl4pPr>
            <a:lvl5pPr marL="971550" indent="0">
              <a:buFontTx/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Presenter Name – Presenter Title</a:t>
            </a:r>
          </a:p>
        </p:txBody>
      </p:sp>
    </p:spTree>
    <p:extLst>
      <p:ext uri="{BB962C8B-B14F-4D97-AF65-F5344CB8AC3E}">
        <p14:creationId xmlns:p14="http://schemas.microsoft.com/office/powerpoint/2010/main" val="22638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261556" cy="51435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4219222" y="0"/>
            <a:ext cx="4924778" cy="5143500"/>
          </a:xfrm>
          <a:prstGeom prst="rect">
            <a:avLst/>
          </a:prstGeom>
          <a:solidFill>
            <a:srgbClr val="5051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70588" y="124514"/>
            <a:ext cx="4367201" cy="664781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470588" y="1146429"/>
            <a:ext cx="4367201" cy="3547806"/>
          </a:xfrm>
        </p:spPr>
        <p:txBody>
          <a:bodyPr/>
          <a:lstStyle>
            <a:lvl1pPr>
              <a:spcAft>
                <a:spcPts val="1800"/>
              </a:spcAft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rgbClr val="595A5A"/>
                </a:solidFill>
              </a:defRPr>
            </a:lvl2pPr>
            <a:lvl3pPr>
              <a:defRPr>
                <a:solidFill>
                  <a:srgbClr val="595A5A"/>
                </a:solidFill>
              </a:defRPr>
            </a:lvl3pPr>
            <a:lvl4pPr>
              <a:defRPr>
                <a:solidFill>
                  <a:srgbClr val="595A5A"/>
                </a:solidFill>
              </a:defRPr>
            </a:lvl4pPr>
            <a:lvl5pPr>
              <a:spcAft>
                <a:spcPts val="1800"/>
              </a:spcAft>
              <a:defRPr>
                <a:solidFill>
                  <a:srgbClr val="595A5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4638" y="4907406"/>
            <a:ext cx="2794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4C27EB8B-D1FE-ED46-AC87-6B0F7FF792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8800" y="486600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>
                <a:solidFill>
                  <a:srgbClr val="595A5A">
                    <a:tint val="75000"/>
                  </a:srgbClr>
                </a:solidFill>
              </a:rPr>
              <a:t>CUBIC PROPRIETARY   |   Overview</a:t>
            </a:r>
            <a:endParaRPr lang="en-US" i="1" dirty="0">
              <a:solidFill>
                <a:srgbClr val="595A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59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4638" y="4907406"/>
            <a:ext cx="2794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4C27EB8B-D1FE-ED46-AC87-6B0F7FF792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8800" y="486600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>
                <a:solidFill>
                  <a:srgbClr val="595A5A">
                    <a:tint val="75000"/>
                  </a:srgbClr>
                </a:solidFill>
              </a:rPr>
              <a:t>CUBIC PROPRIETARY   |   Overview</a:t>
            </a:r>
            <a:endParaRPr lang="en-US" i="1" dirty="0">
              <a:solidFill>
                <a:srgbClr val="595A5A">
                  <a:tint val="7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600" y="4939608"/>
            <a:ext cx="1950212" cy="17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84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4638" y="4907406"/>
            <a:ext cx="2794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4C27EB8B-D1FE-ED46-AC87-6B0F7FF792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8800" y="486600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>
                <a:solidFill>
                  <a:srgbClr val="595A5A">
                    <a:tint val="75000"/>
                  </a:srgbClr>
                </a:solidFill>
              </a:rPr>
              <a:t>CUBIC PROPRIETARY   |   Overview</a:t>
            </a:r>
            <a:endParaRPr lang="en-US" i="1" dirty="0">
              <a:solidFill>
                <a:srgbClr val="595A5A">
                  <a:tint val="7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600" y="4939608"/>
            <a:ext cx="1950212" cy="178245"/>
          </a:xfrm>
          <a:prstGeom prst="rect">
            <a:avLst/>
          </a:prstGeom>
        </p:spPr>
      </p:pic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284479" y="842963"/>
            <a:ext cx="8564245" cy="3941762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50328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4638" y="4907406"/>
            <a:ext cx="2794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4C27EB8B-D1FE-ED46-AC87-6B0F7FF792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8800" y="486600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>
                <a:solidFill>
                  <a:srgbClr val="595A5A">
                    <a:tint val="75000"/>
                  </a:srgbClr>
                </a:solidFill>
              </a:rPr>
              <a:t>CUBIC PROPRIETARY   |   Overview</a:t>
            </a:r>
            <a:endParaRPr lang="en-US" i="1" dirty="0">
              <a:solidFill>
                <a:srgbClr val="595A5A">
                  <a:tint val="75000"/>
                </a:srgb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190" y="4883288"/>
            <a:ext cx="1529251" cy="20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80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4638" y="4907406"/>
            <a:ext cx="2794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4C27EB8B-D1FE-ED46-AC87-6B0F7FF792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8800" y="486600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>
                <a:solidFill>
                  <a:srgbClr val="595A5A">
                    <a:tint val="75000"/>
                  </a:srgbClr>
                </a:solidFill>
              </a:rPr>
              <a:t>CUBIC PROPRIETARY   |   Overview</a:t>
            </a:r>
            <a:endParaRPr lang="en-US" i="1" dirty="0">
              <a:solidFill>
                <a:srgbClr val="595A5A">
                  <a:tint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600" y="4939608"/>
            <a:ext cx="1950212" cy="17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63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6180668" y="2885449"/>
            <a:ext cx="2299403" cy="0"/>
          </a:xfrm>
          <a:prstGeom prst="line">
            <a:avLst/>
          </a:prstGeom>
          <a:ln w="38100" cmpd="sng">
            <a:solidFill>
              <a:srgbClr val="EEA4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339197" y="-38098"/>
            <a:ext cx="4636206" cy="2775479"/>
          </a:xfrm>
        </p:spPr>
        <p:txBody>
          <a:bodyPr>
            <a:noAutofit/>
          </a:bodyPr>
          <a:lstStyle>
            <a:lvl1pPr marL="0" indent="0" algn="r">
              <a:buNone/>
              <a:defRPr sz="199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35001" y="2972721"/>
            <a:ext cx="7904601" cy="1277546"/>
          </a:xfrm>
        </p:spPr>
        <p:txBody>
          <a:bodyPr>
            <a:normAutofit/>
          </a:bodyPr>
          <a:lstStyle>
            <a:lvl1pPr marL="0" indent="0" algn="r">
              <a:buNone/>
              <a:defRPr sz="2800" b="1">
                <a:solidFill>
                  <a:srgbClr val="FFFFFF"/>
                </a:solidFill>
                <a:latin typeface="Arial"/>
                <a:cs typeface="Arial"/>
              </a:defRPr>
            </a:lvl1pPr>
            <a:lvl2pPr algn="r">
              <a:defRPr b="1">
                <a:solidFill>
                  <a:srgbClr val="FFFFFF"/>
                </a:solidFill>
                <a:latin typeface="Arial"/>
                <a:cs typeface="Arial"/>
              </a:defRPr>
            </a:lvl2pPr>
            <a:lvl3pPr algn="r">
              <a:defRPr b="1">
                <a:solidFill>
                  <a:srgbClr val="FFFFFF"/>
                </a:solidFill>
                <a:latin typeface="Arial"/>
                <a:cs typeface="Arial"/>
              </a:defRPr>
            </a:lvl3pPr>
            <a:lvl4pPr algn="r">
              <a:defRPr b="1">
                <a:solidFill>
                  <a:srgbClr val="FFFFFF"/>
                </a:solidFill>
                <a:latin typeface="Arial"/>
                <a:cs typeface="Arial"/>
              </a:defRPr>
            </a:lvl4pPr>
            <a:lvl5pPr algn="r">
              <a:defRPr b="1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963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pter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4" t="737" r="6364" b="739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6180668" y="2885449"/>
            <a:ext cx="2299403" cy="0"/>
          </a:xfrm>
          <a:prstGeom prst="line">
            <a:avLst/>
          </a:prstGeom>
          <a:ln w="38100" cmpd="sng">
            <a:solidFill>
              <a:srgbClr val="EEA4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339197" y="-38098"/>
            <a:ext cx="4636206" cy="2775479"/>
          </a:xfrm>
        </p:spPr>
        <p:txBody>
          <a:bodyPr>
            <a:noAutofit/>
          </a:bodyPr>
          <a:lstStyle>
            <a:lvl1pPr marL="0" indent="0" algn="r">
              <a:buNone/>
              <a:defRPr sz="199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35001" y="2972721"/>
            <a:ext cx="7904601" cy="1277546"/>
          </a:xfrm>
        </p:spPr>
        <p:txBody>
          <a:bodyPr>
            <a:normAutofit/>
          </a:bodyPr>
          <a:lstStyle>
            <a:lvl1pPr marL="0" indent="0" algn="r">
              <a:buNone/>
              <a:defRPr sz="2800" b="1">
                <a:solidFill>
                  <a:srgbClr val="FFFFFF"/>
                </a:solidFill>
                <a:latin typeface="Arial"/>
                <a:cs typeface="Arial"/>
              </a:defRPr>
            </a:lvl1pPr>
            <a:lvl2pPr algn="r">
              <a:defRPr b="1">
                <a:solidFill>
                  <a:srgbClr val="FFFFFF"/>
                </a:solidFill>
                <a:latin typeface="Arial"/>
                <a:cs typeface="Arial"/>
              </a:defRPr>
            </a:lvl2pPr>
            <a:lvl3pPr algn="r">
              <a:defRPr b="1">
                <a:solidFill>
                  <a:srgbClr val="FFFFFF"/>
                </a:solidFill>
                <a:latin typeface="Arial"/>
                <a:cs typeface="Arial"/>
              </a:defRPr>
            </a:lvl3pPr>
            <a:lvl4pPr algn="r">
              <a:defRPr b="1">
                <a:solidFill>
                  <a:srgbClr val="FFFFFF"/>
                </a:solidFill>
                <a:latin typeface="Arial"/>
                <a:cs typeface="Arial"/>
              </a:defRPr>
            </a:lvl4pPr>
            <a:lvl5pPr algn="r">
              <a:defRPr b="1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427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apter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7" b="12813"/>
          <a:stretch/>
        </p:blipFill>
        <p:spPr>
          <a:xfrm>
            <a:off x="0" y="0"/>
            <a:ext cx="9163980" cy="5143499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6180668" y="2885449"/>
            <a:ext cx="2299403" cy="0"/>
          </a:xfrm>
          <a:prstGeom prst="line">
            <a:avLst/>
          </a:prstGeom>
          <a:ln w="38100" cmpd="sng">
            <a:solidFill>
              <a:srgbClr val="EEA4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339197" y="-38098"/>
            <a:ext cx="4636206" cy="2775479"/>
          </a:xfrm>
        </p:spPr>
        <p:txBody>
          <a:bodyPr>
            <a:noAutofit/>
          </a:bodyPr>
          <a:lstStyle>
            <a:lvl1pPr marL="0" indent="0" algn="r">
              <a:buNone/>
              <a:defRPr sz="199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35001" y="2972721"/>
            <a:ext cx="7904601" cy="1277546"/>
          </a:xfrm>
        </p:spPr>
        <p:txBody>
          <a:bodyPr>
            <a:normAutofit/>
          </a:bodyPr>
          <a:lstStyle>
            <a:lvl1pPr marL="0" indent="0" algn="r">
              <a:buNone/>
              <a:defRPr sz="2800" b="1">
                <a:solidFill>
                  <a:srgbClr val="FFFFFF"/>
                </a:solidFill>
                <a:latin typeface="Arial"/>
                <a:cs typeface="Arial"/>
              </a:defRPr>
            </a:lvl1pPr>
            <a:lvl2pPr algn="r">
              <a:defRPr b="1">
                <a:solidFill>
                  <a:srgbClr val="FFFFFF"/>
                </a:solidFill>
                <a:latin typeface="Arial"/>
                <a:cs typeface="Arial"/>
              </a:defRPr>
            </a:lvl2pPr>
            <a:lvl3pPr algn="r">
              <a:defRPr b="1">
                <a:solidFill>
                  <a:srgbClr val="FFFFFF"/>
                </a:solidFill>
                <a:latin typeface="Arial"/>
                <a:cs typeface="Arial"/>
              </a:defRPr>
            </a:lvl3pPr>
            <a:lvl4pPr algn="r">
              <a:defRPr b="1">
                <a:solidFill>
                  <a:srgbClr val="FFFFFF"/>
                </a:solidFill>
                <a:latin typeface="Arial"/>
                <a:cs typeface="Arial"/>
              </a:defRPr>
            </a:lvl4pPr>
            <a:lvl5pPr algn="r">
              <a:defRPr b="1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312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hapter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" t="18305" r="1489"/>
          <a:stretch/>
        </p:blipFill>
        <p:spPr>
          <a:xfrm>
            <a:off x="0" y="0"/>
            <a:ext cx="9163980" cy="5143499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6180668" y="2885449"/>
            <a:ext cx="2299403" cy="0"/>
          </a:xfrm>
          <a:prstGeom prst="line">
            <a:avLst/>
          </a:prstGeom>
          <a:ln w="38100" cmpd="sng">
            <a:solidFill>
              <a:srgbClr val="EEA4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339197" y="-38098"/>
            <a:ext cx="4636206" cy="2775479"/>
          </a:xfrm>
        </p:spPr>
        <p:txBody>
          <a:bodyPr>
            <a:noAutofit/>
          </a:bodyPr>
          <a:lstStyle>
            <a:lvl1pPr marL="0" indent="0" algn="r">
              <a:buNone/>
              <a:defRPr sz="199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35001" y="2972721"/>
            <a:ext cx="7904601" cy="1277546"/>
          </a:xfrm>
        </p:spPr>
        <p:txBody>
          <a:bodyPr>
            <a:normAutofit/>
          </a:bodyPr>
          <a:lstStyle>
            <a:lvl1pPr marL="0" indent="0" algn="r">
              <a:buNone/>
              <a:defRPr sz="2800" b="1">
                <a:solidFill>
                  <a:srgbClr val="FFFFFF"/>
                </a:solidFill>
                <a:latin typeface="Arial"/>
                <a:cs typeface="Arial"/>
              </a:defRPr>
            </a:lvl1pPr>
            <a:lvl2pPr algn="r">
              <a:defRPr b="1">
                <a:solidFill>
                  <a:srgbClr val="FFFFFF"/>
                </a:solidFill>
                <a:latin typeface="Arial"/>
                <a:cs typeface="Arial"/>
              </a:defRPr>
            </a:lvl2pPr>
            <a:lvl3pPr algn="r">
              <a:defRPr b="1">
                <a:solidFill>
                  <a:srgbClr val="FFFFFF"/>
                </a:solidFill>
                <a:latin typeface="Arial"/>
                <a:cs typeface="Arial"/>
              </a:defRPr>
            </a:lvl3pPr>
            <a:lvl4pPr algn="r">
              <a:defRPr b="1">
                <a:solidFill>
                  <a:srgbClr val="FFFFFF"/>
                </a:solidFill>
                <a:latin typeface="Arial"/>
                <a:cs typeface="Arial"/>
              </a:defRPr>
            </a:lvl4pPr>
            <a:lvl5pPr algn="r">
              <a:defRPr b="1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575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hapter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8" t="8328" r="5968" b="21942"/>
          <a:stretch/>
        </p:blipFill>
        <p:spPr>
          <a:xfrm>
            <a:off x="1" y="0"/>
            <a:ext cx="9163978" cy="5143499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6180668" y="2885449"/>
            <a:ext cx="2299403" cy="0"/>
          </a:xfrm>
          <a:prstGeom prst="line">
            <a:avLst/>
          </a:prstGeom>
          <a:ln w="38100" cmpd="sng">
            <a:solidFill>
              <a:srgbClr val="EEA4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339197" y="-38098"/>
            <a:ext cx="4636206" cy="2775479"/>
          </a:xfrm>
        </p:spPr>
        <p:txBody>
          <a:bodyPr>
            <a:noAutofit/>
          </a:bodyPr>
          <a:lstStyle>
            <a:lvl1pPr marL="0" indent="0" algn="r">
              <a:buNone/>
              <a:defRPr sz="199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35001" y="2972721"/>
            <a:ext cx="7904601" cy="1277546"/>
          </a:xfrm>
        </p:spPr>
        <p:txBody>
          <a:bodyPr>
            <a:normAutofit/>
          </a:bodyPr>
          <a:lstStyle>
            <a:lvl1pPr marL="0" indent="0" algn="r">
              <a:buNone/>
              <a:defRPr sz="2800" b="1">
                <a:solidFill>
                  <a:srgbClr val="FFFFFF"/>
                </a:solidFill>
                <a:latin typeface="Arial"/>
                <a:cs typeface="Arial"/>
              </a:defRPr>
            </a:lvl1pPr>
            <a:lvl2pPr algn="r">
              <a:defRPr b="1">
                <a:solidFill>
                  <a:srgbClr val="FFFFFF"/>
                </a:solidFill>
                <a:latin typeface="Arial"/>
                <a:cs typeface="Arial"/>
              </a:defRPr>
            </a:lvl2pPr>
            <a:lvl3pPr algn="r">
              <a:defRPr b="1">
                <a:solidFill>
                  <a:srgbClr val="FFFFFF"/>
                </a:solidFill>
                <a:latin typeface="Arial"/>
                <a:cs typeface="Arial"/>
              </a:defRPr>
            </a:lvl3pPr>
            <a:lvl4pPr algn="r">
              <a:defRPr b="1">
                <a:solidFill>
                  <a:srgbClr val="FFFFFF"/>
                </a:solidFill>
                <a:latin typeface="Arial"/>
                <a:cs typeface="Arial"/>
              </a:defRPr>
            </a:lvl4pPr>
            <a:lvl5pPr algn="r">
              <a:defRPr b="1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763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" t="17955" r="593" b="13059"/>
          <a:stretch/>
        </p:blipFill>
        <p:spPr>
          <a:xfrm>
            <a:off x="0" y="-1"/>
            <a:ext cx="9144000" cy="4255852"/>
          </a:xfrm>
          <a:prstGeom prst="rect">
            <a:avLst/>
          </a:prstGeom>
        </p:spPr>
      </p:pic>
      <p:sp>
        <p:nvSpPr>
          <p:cNvPr id="11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6625185" y="4796963"/>
            <a:ext cx="2354086" cy="248578"/>
          </a:xfrm>
        </p:spPr>
        <p:txBody>
          <a:bodyPr>
            <a:noAutofit/>
          </a:bodyPr>
          <a:lstStyle>
            <a:lvl1pPr marL="0" indent="0" algn="r">
              <a:buNone/>
              <a:defRPr sz="1000">
                <a:solidFill>
                  <a:srgbClr val="00548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>
                <a:solidFill>
                  <a:srgbClr val="00548B"/>
                </a:solidFill>
              </a:defRPr>
            </a:lvl2pPr>
            <a:lvl3pPr marL="914400" indent="0">
              <a:buNone/>
              <a:defRPr sz="1200">
                <a:solidFill>
                  <a:srgbClr val="00548B"/>
                </a:solidFill>
              </a:defRPr>
            </a:lvl3pPr>
            <a:lvl4pPr marL="1371600" indent="0">
              <a:buNone/>
              <a:defRPr sz="1200">
                <a:solidFill>
                  <a:srgbClr val="00548B"/>
                </a:solidFill>
              </a:defRPr>
            </a:lvl4pPr>
            <a:lvl5pPr marL="1828800" indent="0">
              <a:buNone/>
              <a:defRPr sz="1200">
                <a:solidFill>
                  <a:srgbClr val="00548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3246730"/>
            <a:ext cx="4540250" cy="1005340"/>
          </a:xfrm>
          <a:prstGeom prst="rect">
            <a:avLst/>
          </a:prstGeom>
          <a:solidFill>
            <a:srgbClr val="153C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87" y="3665249"/>
            <a:ext cx="4053868" cy="381000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5055" y="4361945"/>
            <a:ext cx="6772275" cy="400558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0" indent="0">
              <a:buFont typeface="Arial"/>
              <a:buNone/>
              <a:defRPr sz="1400" b="1">
                <a:solidFill>
                  <a:schemeClr val="accent1"/>
                </a:solidFill>
                <a:latin typeface="Arial"/>
                <a:cs typeface="Arial"/>
              </a:defRPr>
            </a:lvl2pPr>
            <a:lvl3pPr marL="914400" indent="0">
              <a:buNone/>
              <a:defRPr>
                <a:solidFill>
                  <a:schemeClr val="accent1"/>
                </a:solidFill>
                <a:latin typeface="Arial"/>
                <a:cs typeface="Arial"/>
              </a:defRPr>
            </a:lvl3pPr>
            <a:lvl4pPr marL="1371600" indent="0">
              <a:buNone/>
              <a:defRPr>
                <a:solidFill>
                  <a:schemeClr val="accent1"/>
                </a:solidFill>
                <a:latin typeface="Arial"/>
                <a:cs typeface="Arial"/>
              </a:defRPr>
            </a:lvl4pPr>
            <a:lvl5pPr marL="1828800" indent="0">
              <a:buNone/>
              <a:defRPr>
                <a:solidFill>
                  <a:schemeClr val="accent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54229" y="4721228"/>
            <a:ext cx="6721475" cy="71755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accent1"/>
                </a:solidFill>
              </a:defRPr>
            </a:lvl1pPr>
            <a:lvl2pPr marL="231775" indent="0">
              <a:buFontTx/>
              <a:buNone/>
              <a:defRPr sz="1400">
                <a:solidFill>
                  <a:schemeClr val="accent1"/>
                </a:solidFill>
              </a:defRPr>
            </a:lvl2pPr>
            <a:lvl3pPr marL="514350" indent="0">
              <a:buFontTx/>
              <a:buNone/>
              <a:defRPr sz="1400">
                <a:solidFill>
                  <a:schemeClr val="accent1"/>
                </a:solidFill>
              </a:defRPr>
            </a:lvl3pPr>
            <a:lvl4pPr marL="688975" indent="0">
              <a:buFontTx/>
              <a:buNone/>
              <a:defRPr sz="1400">
                <a:solidFill>
                  <a:schemeClr val="accent1"/>
                </a:solidFill>
              </a:defRPr>
            </a:lvl4pPr>
            <a:lvl5pPr marL="971550" indent="0">
              <a:buFontTx/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Presenter Name – Presenter Title</a:t>
            </a:r>
          </a:p>
        </p:txBody>
      </p:sp>
    </p:spTree>
    <p:extLst>
      <p:ext uri="{BB962C8B-B14F-4D97-AF65-F5344CB8AC3E}">
        <p14:creationId xmlns:p14="http://schemas.microsoft.com/office/powerpoint/2010/main" val="231805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hapter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" t="8883" r="1162" b="8883"/>
          <a:stretch/>
        </p:blipFill>
        <p:spPr>
          <a:xfrm>
            <a:off x="0" y="0"/>
            <a:ext cx="9163980" cy="514349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>
              <a:alpha val="5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6180668" y="2885449"/>
            <a:ext cx="2299403" cy="0"/>
          </a:xfrm>
          <a:prstGeom prst="line">
            <a:avLst/>
          </a:prstGeom>
          <a:ln w="38100" cmpd="sng">
            <a:solidFill>
              <a:srgbClr val="EEA4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339197" y="-38098"/>
            <a:ext cx="4636206" cy="2775479"/>
          </a:xfrm>
        </p:spPr>
        <p:txBody>
          <a:bodyPr>
            <a:noAutofit/>
          </a:bodyPr>
          <a:lstStyle>
            <a:lvl1pPr marL="0" indent="0" algn="r">
              <a:buNone/>
              <a:defRPr sz="199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35001" y="2972721"/>
            <a:ext cx="7904601" cy="1277546"/>
          </a:xfrm>
        </p:spPr>
        <p:txBody>
          <a:bodyPr>
            <a:normAutofit/>
          </a:bodyPr>
          <a:lstStyle>
            <a:lvl1pPr marL="0" indent="0" algn="r">
              <a:buNone/>
              <a:defRPr sz="2800" b="1">
                <a:solidFill>
                  <a:srgbClr val="FFFFFF"/>
                </a:solidFill>
                <a:latin typeface="Arial"/>
                <a:cs typeface="Arial"/>
              </a:defRPr>
            </a:lvl1pPr>
            <a:lvl2pPr algn="r">
              <a:defRPr b="1">
                <a:solidFill>
                  <a:srgbClr val="FFFFFF"/>
                </a:solidFill>
                <a:latin typeface="Arial"/>
                <a:cs typeface="Arial"/>
              </a:defRPr>
            </a:lvl2pPr>
            <a:lvl3pPr algn="r">
              <a:defRPr b="1">
                <a:solidFill>
                  <a:srgbClr val="FFFFFF"/>
                </a:solidFill>
                <a:latin typeface="Arial"/>
                <a:cs typeface="Arial"/>
              </a:defRPr>
            </a:lvl3pPr>
            <a:lvl4pPr algn="r">
              <a:defRPr b="1">
                <a:solidFill>
                  <a:srgbClr val="FFFFFF"/>
                </a:solidFill>
                <a:latin typeface="Arial"/>
                <a:cs typeface="Arial"/>
              </a:defRPr>
            </a:lvl4pPr>
            <a:lvl5pPr algn="r">
              <a:defRPr b="1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787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hapter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" t="8583" r="805" b="8583"/>
          <a:stretch/>
        </p:blipFill>
        <p:spPr>
          <a:xfrm>
            <a:off x="1" y="1"/>
            <a:ext cx="9163978" cy="5143498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6180668" y="2885449"/>
            <a:ext cx="2299403" cy="0"/>
          </a:xfrm>
          <a:prstGeom prst="line">
            <a:avLst/>
          </a:prstGeom>
          <a:ln w="38100" cmpd="sng">
            <a:solidFill>
              <a:srgbClr val="EEA4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339197" y="-38098"/>
            <a:ext cx="4636206" cy="2775479"/>
          </a:xfrm>
        </p:spPr>
        <p:txBody>
          <a:bodyPr>
            <a:noAutofit/>
          </a:bodyPr>
          <a:lstStyle>
            <a:lvl1pPr marL="0" indent="0" algn="r">
              <a:buNone/>
              <a:defRPr sz="199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35001" y="2972721"/>
            <a:ext cx="7904601" cy="1277546"/>
          </a:xfrm>
        </p:spPr>
        <p:txBody>
          <a:bodyPr>
            <a:normAutofit/>
          </a:bodyPr>
          <a:lstStyle>
            <a:lvl1pPr marL="0" indent="0" algn="r">
              <a:buNone/>
              <a:defRPr sz="2800" b="1">
                <a:solidFill>
                  <a:srgbClr val="FFFFFF"/>
                </a:solidFill>
                <a:latin typeface="Arial"/>
                <a:cs typeface="Arial"/>
              </a:defRPr>
            </a:lvl1pPr>
            <a:lvl2pPr algn="r">
              <a:defRPr b="1">
                <a:solidFill>
                  <a:srgbClr val="FFFFFF"/>
                </a:solidFill>
                <a:latin typeface="Arial"/>
                <a:cs typeface="Arial"/>
              </a:defRPr>
            </a:lvl2pPr>
            <a:lvl3pPr algn="r">
              <a:defRPr b="1">
                <a:solidFill>
                  <a:srgbClr val="FFFFFF"/>
                </a:solidFill>
                <a:latin typeface="Arial"/>
                <a:cs typeface="Arial"/>
              </a:defRPr>
            </a:lvl3pPr>
            <a:lvl4pPr algn="r">
              <a:defRPr b="1">
                <a:solidFill>
                  <a:srgbClr val="FFFFFF"/>
                </a:solidFill>
                <a:latin typeface="Arial"/>
                <a:cs typeface="Arial"/>
              </a:defRPr>
            </a:lvl4pPr>
            <a:lvl5pPr algn="r">
              <a:defRPr b="1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733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hapter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2" t="17672" r="3525" b="4625"/>
          <a:stretch/>
        </p:blipFill>
        <p:spPr>
          <a:xfrm>
            <a:off x="1" y="1"/>
            <a:ext cx="9163978" cy="5143498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>
              <a:alpha val="5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6180668" y="2885449"/>
            <a:ext cx="2299403" cy="0"/>
          </a:xfrm>
          <a:prstGeom prst="line">
            <a:avLst/>
          </a:prstGeom>
          <a:ln w="38100" cmpd="sng">
            <a:solidFill>
              <a:srgbClr val="EEA4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339197" y="-38098"/>
            <a:ext cx="4636206" cy="2775479"/>
          </a:xfrm>
        </p:spPr>
        <p:txBody>
          <a:bodyPr>
            <a:noAutofit/>
          </a:bodyPr>
          <a:lstStyle>
            <a:lvl1pPr marL="0" indent="0" algn="r">
              <a:buNone/>
              <a:defRPr sz="199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35001" y="2972721"/>
            <a:ext cx="7904601" cy="1277546"/>
          </a:xfrm>
        </p:spPr>
        <p:txBody>
          <a:bodyPr>
            <a:normAutofit/>
          </a:bodyPr>
          <a:lstStyle>
            <a:lvl1pPr marL="0" indent="0" algn="r">
              <a:buNone/>
              <a:defRPr sz="2800" b="1">
                <a:solidFill>
                  <a:srgbClr val="FFFFFF"/>
                </a:solidFill>
                <a:latin typeface="Arial"/>
                <a:cs typeface="Arial"/>
              </a:defRPr>
            </a:lvl1pPr>
            <a:lvl2pPr algn="r">
              <a:defRPr b="1">
                <a:solidFill>
                  <a:srgbClr val="FFFFFF"/>
                </a:solidFill>
                <a:latin typeface="Arial"/>
                <a:cs typeface="Arial"/>
              </a:defRPr>
            </a:lvl2pPr>
            <a:lvl3pPr algn="r">
              <a:defRPr b="1">
                <a:solidFill>
                  <a:srgbClr val="FFFFFF"/>
                </a:solidFill>
                <a:latin typeface="Arial"/>
                <a:cs typeface="Arial"/>
              </a:defRPr>
            </a:lvl3pPr>
            <a:lvl4pPr algn="r">
              <a:defRPr b="1">
                <a:solidFill>
                  <a:srgbClr val="FFFFFF"/>
                </a:solidFill>
                <a:latin typeface="Arial"/>
                <a:cs typeface="Arial"/>
              </a:defRPr>
            </a:lvl4pPr>
            <a:lvl5pPr algn="r">
              <a:defRPr b="1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267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hapter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90" r="788"/>
          <a:stretch/>
        </p:blipFill>
        <p:spPr>
          <a:xfrm>
            <a:off x="0" y="1"/>
            <a:ext cx="9144000" cy="5143498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>
              <a:alpha val="5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6180668" y="2885449"/>
            <a:ext cx="2299403" cy="0"/>
          </a:xfrm>
          <a:prstGeom prst="line">
            <a:avLst/>
          </a:prstGeom>
          <a:ln w="38100" cmpd="sng">
            <a:solidFill>
              <a:srgbClr val="EEA4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339197" y="-38098"/>
            <a:ext cx="4636206" cy="2775479"/>
          </a:xfrm>
        </p:spPr>
        <p:txBody>
          <a:bodyPr>
            <a:noAutofit/>
          </a:bodyPr>
          <a:lstStyle>
            <a:lvl1pPr marL="0" indent="0" algn="r">
              <a:buNone/>
              <a:defRPr sz="199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35001" y="2972721"/>
            <a:ext cx="7904601" cy="1277546"/>
          </a:xfrm>
        </p:spPr>
        <p:txBody>
          <a:bodyPr>
            <a:normAutofit/>
          </a:bodyPr>
          <a:lstStyle>
            <a:lvl1pPr marL="0" indent="0" algn="r">
              <a:buNone/>
              <a:defRPr sz="2800" b="1">
                <a:solidFill>
                  <a:srgbClr val="FFFFFF"/>
                </a:solidFill>
                <a:latin typeface="Arial"/>
                <a:cs typeface="Arial"/>
              </a:defRPr>
            </a:lvl1pPr>
            <a:lvl2pPr algn="r">
              <a:defRPr b="1">
                <a:solidFill>
                  <a:srgbClr val="FFFFFF"/>
                </a:solidFill>
                <a:latin typeface="Arial"/>
                <a:cs typeface="Arial"/>
              </a:defRPr>
            </a:lvl2pPr>
            <a:lvl3pPr algn="r">
              <a:defRPr b="1">
                <a:solidFill>
                  <a:srgbClr val="FFFFFF"/>
                </a:solidFill>
                <a:latin typeface="Arial"/>
                <a:cs typeface="Arial"/>
              </a:defRPr>
            </a:lvl3pPr>
            <a:lvl4pPr algn="r">
              <a:defRPr b="1">
                <a:solidFill>
                  <a:srgbClr val="FFFFFF"/>
                </a:solidFill>
                <a:latin typeface="Arial"/>
                <a:cs typeface="Arial"/>
              </a:defRPr>
            </a:lvl4pPr>
            <a:lvl5pPr algn="r">
              <a:defRPr b="1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947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hapter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" t="5373" r="294" b="10747"/>
          <a:stretch/>
        </p:blipFill>
        <p:spPr>
          <a:xfrm>
            <a:off x="1" y="1"/>
            <a:ext cx="9143998" cy="5143498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>
              <a:alpha val="5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6180668" y="2885449"/>
            <a:ext cx="2299403" cy="0"/>
          </a:xfrm>
          <a:prstGeom prst="line">
            <a:avLst/>
          </a:prstGeom>
          <a:ln w="38100" cmpd="sng">
            <a:solidFill>
              <a:srgbClr val="EEA4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339197" y="-38098"/>
            <a:ext cx="4636206" cy="2775479"/>
          </a:xfrm>
        </p:spPr>
        <p:txBody>
          <a:bodyPr>
            <a:noAutofit/>
          </a:bodyPr>
          <a:lstStyle>
            <a:lvl1pPr marL="0" indent="0" algn="r">
              <a:buNone/>
              <a:defRPr sz="199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35001" y="2972721"/>
            <a:ext cx="7904601" cy="1277546"/>
          </a:xfrm>
        </p:spPr>
        <p:txBody>
          <a:bodyPr>
            <a:normAutofit/>
          </a:bodyPr>
          <a:lstStyle>
            <a:lvl1pPr marL="0" indent="0" algn="r">
              <a:buNone/>
              <a:defRPr sz="2800" b="1">
                <a:solidFill>
                  <a:srgbClr val="FFFFFF"/>
                </a:solidFill>
                <a:latin typeface="Arial"/>
                <a:cs typeface="Arial"/>
              </a:defRPr>
            </a:lvl1pPr>
            <a:lvl2pPr algn="r">
              <a:defRPr b="1">
                <a:solidFill>
                  <a:srgbClr val="FFFFFF"/>
                </a:solidFill>
                <a:latin typeface="Arial"/>
                <a:cs typeface="Arial"/>
              </a:defRPr>
            </a:lvl2pPr>
            <a:lvl3pPr algn="r">
              <a:defRPr b="1">
                <a:solidFill>
                  <a:srgbClr val="FFFFFF"/>
                </a:solidFill>
                <a:latin typeface="Arial"/>
                <a:cs typeface="Arial"/>
              </a:defRPr>
            </a:lvl3pPr>
            <a:lvl4pPr algn="r">
              <a:defRPr b="1">
                <a:solidFill>
                  <a:srgbClr val="FFFFFF"/>
                </a:solidFill>
                <a:latin typeface="Arial"/>
                <a:cs typeface="Arial"/>
              </a:defRPr>
            </a:lvl4pPr>
            <a:lvl5pPr algn="r">
              <a:defRPr b="1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759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ing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25407" y="1456135"/>
            <a:ext cx="8494711" cy="3220466"/>
            <a:chOff x="-265111" y="32051"/>
            <a:chExt cx="8494711" cy="4293954"/>
          </a:xfrm>
        </p:grpSpPr>
        <p:sp>
          <p:nvSpPr>
            <p:cNvPr id="19" name="Rectangle 18"/>
            <p:cNvSpPr/>
            <p:nvPr/>
          </p:nvSpPr>
          <p:spPr>
            <a:xfrm>
              <a:off x="0" y="1676405"/>
              <a:ext cx="8229600" cy="26496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-265111" y="32051"/>
              <a:ext cx="4241798" cy="2649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1290" tIns="35560" rIns="199136" bIns="35560" numCol="1" spcCol="1270" anchor="t" anchorCtr="0">
              <a:noAutofit/>
            </a:bodyPr>
            <a:lstStyle/>
            <a:p>
              <a:pPr marL="285750" lvl="1" indent="-285750" algn="l" defTabSz="1244600" rtl="0">
                <a:lnSpc>
                  <a:spcPct val="110000"/>
                </a:lnSpc>
                <a:spcBef>
                  <a:spcPct val="0"/>
                </a:spcBef>
                <a:spcAft>
                  <a:spcPts val="1800"/>
                </a:spcAft>
                <a:buChar char="••"/>
              </a:pPr>
              <a:r>
                <a:rPr lang="en-US" kern="12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 integrated system that is scalable to include other agencies and modes</a:t>
              </a:r>
            </a:p>
            <a:p>
              <a:pPr marL="285750" lvl="1" indent="-285750" algn="l" defTabSz="1244600" rtl="0">
                <a:lnSpc>
                  <a:spcPct val="110000"/>
                </a:lnSpc>
                <a:spcBef>
                  <a:spcPct val="0"/>
                </a:spcBef>
                <a:spcAft>
                  <a:spcPts val="1800"/>
                </a:spcAft>
                <a:buChar char="••"/>
              </a:pPr>
              <a:r>
                <a:rPr lang="en-US" kern="12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Offers a new range of convenience for MTA customers </a:t>
              </a:r>
              <a:endParaRPr lang="en-US" b="1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lvl="1" indent="-285750" algn="l" defTabSz="1244600" rtl="0">
                <a:lnSpc>
                  <a:spcPct val="110000"/>
                </a:lnSpc>
                <a:spcBef>
                  <a:spcPct val="0"/>
                </a:spcBef>
                <a:spcAft>
                  <a:spcPts val="1800"/>
                </a:spcAft>
                <a:buChar char="••"/>
              </a:pPr>
              <a:r>
                <a:rPr lang="en-US" kern="12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Contactless bankcards and mobile ticketing</a:t>
              </a:r>
            </a:p>
            <a:p>
              <a:pPr marL="285750" lvl="1" indent="-285750" algn="l" defTabSz="1244600" rtl="0">
                <a:lnSpc>
                  <a:spcPct val="110000"/>
                </a:lnSpc>
                <a:spcBef>
                  <a:spcPct val="0"/>
                </a:spcBef>
                <a:spcAft>
                  <a:spcPts val="1800"/>
                </a:spcAft>
                <a:buChar char="••"/>
              </a:pPr>
              <a:r>
                <a:rPr lang="en-US" kern="12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Available for all modes of transportation</a:t>
              </a:r>
            </a:p>
          </p:txBody>
        </p:sp>
      </p:grp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" t="8391" r="685" b="8391"/>
          <a:stretch/>
        </p:blipFill>
        <p:spPr>
          <a:xfrm flipH="1">
            <a:off x="-1" y="1"/>
            <a:ext cx="9144000" cy="5143502"/>
          </a:xfrm>
          <a:prstGeom prst="rect">
            <a:avLst/>
          </a:prstGeom>
        </p:spPr>
      </p:pic>
      <p:sp>
        <p:nvSpPr>
          <p:cNvPr id="30" name="Rectangle 29"/>
          <p:cNvSpPr/>
          <p:nvPr userDrawn="1"/>
        </p:nvSpPr>
        <p:spPr>
          <a:xfrm>
            <a:off x="4938" y="2655111"/>
            <a:ext cx="9144000" cy="2488390"/>
          </a:xfrm>
          <a:prstGeom prst="rect">
            <a:avLst/>
          </a:prstGeom>
          <a:solidFill>
            <a:schemeClr val="accent6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35003" y="3273292"/>
            <a:ext cx="7904601" cy="127754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4000" b="0">
                <a:solidFill>
                  <a:srgbClr val="FFFFFF"/>
                </a:solidFill>
                <a:latin typeface="Arial"/>
                <a:cs typeface="Arial"/>
              </a:defRPr>
            </a:lvl1pPr>
            <a:lvl2pPr algn="r">
              <a:defRPr b="1">
                <a:solidFill>
                  <a:srgbClr val="FFFFFF"/>
                </a:solidFill>
                <a:latin typeface="Arial"/>
                <a:cs typeface="Arial"/>
              </a:defRPr>
            </a:lvl2pPr>
            <a:lvl3pPr algn="r">
              <a:defRPr b="1">
                <a:solidFill>
                  <a:srgbClr val="FFFFFF"/>
                </a:solidFill>
                <a:latin typeface="Arial"/>
                <a:cs typeface="Arial"/>
              </a:defRPr>
            </a:lvl3pPr>
            <a:lvl4pPr algn="r">
              <a:defRPr b="1">
                <a:solidFill>
                  <a:srgbClr val="FFFFFF"/>
                </a:solidFill>
                <a:latin typeface="Arial"/>
                <a:cs typeface="Arial"/>
              </a:defRPr>
            </a:lvl4pPr>
            <a:lvl5pPr algn="r">
              <a:defRPr b="1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659928"/>
            <a:ext cx="4540250" cy="1005340"/>
          </a:xfrm>
          <a:prstGeom prst="rect">
            <a:avLst/>
          </a:prstGeom>
          <a:solidFill>
            <a:srgbClr val="153C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87" y="2078446"/>
            <a:ext cx="4053868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20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losing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25407" y="1456135"/>
            <a:ext cx="8494711" cy="3220466"/>
            <a:chOff x="-265111" y="32051"/>
            <a:chExt cx="8494711" cy="4293954"/>
          </a:xfrm>
        </p:grpSpPr>
        <p:sp>
          <p:nvSpPr>
            <p:cNvPr id="19" name="Rectangle 18"/>
            <p:cNvSpPr/>
            <p:nvPr/>
          </p:nvSpPr>
          <p:spPr>
            <a:xfrm>
              <a:off x="0" y="1676405"/>
              <a:ext cx="8229600" cy="26496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-265111" y="32051"/>
              <a:ext cx="4241798" cy="2649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1290" tIns="35560" rIns="199136" bIns="35560" numCol="1" spcCol="1270" anchor="t" anchorCtr="0">
              <a:noAutofit/>
            </a:bodyPr>
            <a:lstStyle/>
            <a:p>
              <a:pPr marL="285750" lvl="1" indent="-285750" algn="l" defTabSz="1244600" rtl="0">
                <a:lnSpc>
                  <a:spcPct val="110000"/>
                </a:lnSpc>
                <a:spcBef>
                  <a:spcPct val="0"/>
                </a:spcBef>
                <a:spcAft>
                  <a:spcPts val="1800"/>
                </a:spcAft>
                <a:buChar char="••"/>
              </a:pPr>
              <a:r>
                <a:rPr lang="en-US" kern="12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 integrated system that is scalable to include other agencies and modes</a:t>
              </a:r>
            </a:p>
            <a:p>
              <a:pPr marL="285750" lvl="1" indent="-285750" algn="l" defTabSz="1244600" rtl="0">
                <a:lnSpc>
                  <a:spcPct val="110000"/>
                </a:lnSpc>
                <a:spcBef>
                  <a:spcPct val="0"/>
                </a:spcBef>
                <a:spcAft>
                  <a:spcPts val="1800"/>
                </a:spcAft>
                <a:buChar char="••"/>
              </a:pPr>
              <a:r>
                <a:rPr lang="en-US" kern="12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Offers a new range of convenience for MTA customers </a:t>
              </a:r>
              <a:endParaRPr lang="en-US" b="1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lvl="1" indent="-285750" algn="l" defTabSz="1244600" rtl="0">
                <a:lnSpc>
                  <a:spcPct val="110000"/>
                </a:lnSpc>
                <a:spcBef>
                  <a:spcPct val="0"/>
                </a:spcBef>
                <a:spcAft>
                  <a:spcPts val="1800"/>
                </a:spcAft>
                <a:buChar char="••"/>
              </a:pPr>
              <a:r>
                <a:rPr lang="en-US" kern="12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Contactless bankcards and mobile ticketing</a:t>
              </a:r>
            </a:p>
            <a:p>
              <a:pPr marL="285750" lvl="1" indent="-285750" algn="l" defTabSz="1244600" rtl="0">
                <a:lnSpc>
                  <a:spcPct val="110000"/>
                </a:lnSpc>
                <a:spcBef>
                  <a:spcPct val="0"/>
                </a:spcBef>
                <a:spcAft>
                  <a:spcPts val="1800"/>
                </a:spcAft>
                <a:buChar char="••"/>
              </a:pPr>
              <a:r>
                <a:rPr lang="en-US" kern="12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Available for all modes of transportation</a:t>
              </a:r>
            </a:p>
          </p:txBody>
        </p:sp>
      </p:grp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7942" r="3846"/>
          <a:stretch/>
        </p:blipFill>
        <p:spPr>
          <a:xfrm flipH="1">
            <a:off x="0" y="1"/>
            <a:ext cx="9143998" cy="5143502"/>
          </a:xfrm>
          <a:prstGeom prst="rect">
            <a:avLst/>
          </a:prstGeom>
        </p:spPr>
      </p:pic>
      <p:sp>
        <p:nvSpPr>
          <p:cNvPr id="30" name="Rectangle 29"/>
          <p:cNvSpPr/>
          <p:nvPr userDrawn="1"/>
        </p:nvSpPr>
        <p:spPr>
          <a:xfrm>
            <a:off x="4938" y="2655111"/>
            <a:ext cx="9144000" cy="2488390"/>
          </a:xfrm>
          <a:prstGeom prst="rect">
            <a:avLst/>
          </a:prstGeom>
          <a:solidFill>
            <a:schemeClr val="accent6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35003" y="3273292"/>
            <a:ext cx="7904601" cy="127754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4000" b="0">
                <a:solidFill>
                  <a:srgbClr val="FFFFFF"/>
                </a:solidFill>
                <a:latin typeface="Arial"/>
                <a:cs typeface="Arial"/>
              </a:defRPr>
            </a:lvl1pPr>
            <a:lvl2pPr algn="r">
              <a:defRPr b="1">
                <a:solidFill>
                  <a:srgbClr val="FFFFFF"/>
                </a:solidFill>
                <a:latin typeface="Arial"/>
                <a:cs typeface="Arial"/>
              </a:defRPr>
            </a:lvl2pPr>
            <a:lvl3pPr algn="r">
              <a:defRPr b="1">
                <a:solidFill>
                  <a:srgbClr val="FFFFFF"/>
                </a:solidFill>
                <a:latin typeface="Arial"/>
                <a:cs typeface="Arial"/>
              </a:defRPr>
            </a:lvl3pPr>
            <a:lvl4pPr algn="r">
              <a:defRPr b="1">
                <a:solidFill>
                  <a:srgbClr val="FFFFFF"/>
                </a:solidFill>
                <a:latin typeface="Arial"/>
                <a:cs typeface="Arial"/>
              </a:defRPr>
            </a:lvl4pPr>
            <a:lvl5pPr algn="r">
              <a:defRPr b="1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659928"/>
            <a:ext cx="4540250" cy="1005340"/>
          </a:xfrm>
          <a:prstGeom prst="rect">
            <a:avLst/>
          </a:prstGeom>
          <a:solidFill>
            <a:srgbClr val="153C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87" y="2078446"/>
            <a:ext cx="4053868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83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losing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25407" y="1456135"/>
            <a:ext cx="8494711" cy="3220466"/>
            <a:chOff x="-265111" y="32051"/>
            <a:chExt cx="8494711" cy="4293954"/>
          </a:xfrm>
        </p:grpSpPr>
        <p:sp>
          <p:nvSpPr>
            <p:cNvPr id="19" name="Rectangle 18"/>
            <p:cNvSpPr/>
            <p:nvPr/>
          </p:nvSpPr>
          <p:spPr>
            <a:xfrm>
              <a:off x="0" y="1676405"/>
              <a:ext cx="8229600" cy="26496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-265111" y="32051"/>
              <a:ext cx="4241798" cy="2649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1290" tIns="35560" rIns="199136" bIns="35560" numCol="1" spcCol="1270" anchor="t" anchorCtr="0">
              <a:noAutofit/>
            </a:bodyPr>
            <a:lstStyle/>
            <a:p>
              <a:pPr marL="285750" lvl="1" indent="-285750" algn="l" defTabSz="1244600" rtl="0">
                <a:lnSpc>
                  <a:spcPct val="110000"/>
                </a:lnSpc>
                <a:spcBef>
                  <a:spcPct val="0"/>
                </a:spcBef>
                <a:spcAft>
                  <a:spcPts val="1800"/>
                </a:spcAft>
                <a:buChar char="••"/>
              </a:pPr>
              <a:r>
                <a:rPr lang="en-US" kern="12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 integrated system that is scalable to include other agencies and modes</a:t>
              </a:r>
            </a:p>
            <a:p>
              <a:pPr marL="285750" lvl="1" indent="-285750" algn="l" defTabSz="1244600" rtl="0">
                <a:lnSpc>
                  <a:spcPct val="110000"/>
                </a:lnSpc>
                <a:spcBef>
                  <a:spcPct val="0"/>
                </a:spcBef>
                <a:spcAft>
                  <a:spcPts val="1800"/>
                </a:spcAft>
                <a:buChar char="••"/>
              </a:pPr>
              <a:r>
                <a:rPr lang="en-US" kern="12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Offers a new range of convenience for MTA customers </a:t>
              </a:r>
              <a:endParaRPr lang="en-US" b="1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lvl="1" indent="-285750" algn="l" defTabSz="1244600" rtl="0">
                <a:lnSpc>
                  <a:spcPct val="110000"/>
                </a:lnSpc>
                <a:spcBef>
                  <a:spcPct val="0"/>
                </a:spcBef>
                <a:spcAft>
                  <a:spcPts val="1800"/>
                </a:spcAft>
                <a:buChar char="••"/>
              </a:pPr>
              <a:r>
                <a:rPr lang="en-US" kern="12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Contactless bankcards and mobile ticketing</a:t>
              </a:r>
            </a:p>
            <a:p>
              <a:pPr marL="285750" lvl="1" indent="-285750" algn="l" defTabSz="1244600" rtl="0">
                <a:lnSpc>
                  <a:spcPct val="110000"/>
                </a:lnSpc>
                <a:spcBef>
                  <a:spcPct val="0"/>
                </a:spcBef>
                <a:spcAft>
                  <a:spcPts val="1800"/>
                </a:spcAft>
                <a:buChar char="••"/>
              </a:pPr>
              <a:r>
                <a:rPr lang="en-US" kern="12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Available for all modes of transportation</a:t>
              </a:r>
            </a:p>
          </p:txBody>
        </p:sp>
      </p:grp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1" r="8530" b="11411"/>
          <a:stretch/>
        </p:blipFill>
        <p:spPr>
          <a:xfrm>
            <a:off x="-3" y="1"/>
            <a:ext cx="9144004" cy="5143502"/>
          </a:xfrm>
          <a:prstGeom prst="rect">
            <a:avLst/>
          </a:prstGeom>
        </p:spPr>
      </p:pic>
      <p:sp>
        <p:nvSpPr>
          <p:cNvPr id="30" name="Rectangle 29"/>
          <p:cNvSpPr/>
          <p:nvPr userDrawn="1"/>
        </p:nvSpPr>
        <p:spPr>
          <a:xfrm>
            <a:off x="4938" y="2655111"/>
            <a:ext cx="9144000" cy="2488390"/>
          </a:xfrm>
          <a:prstGeom prst="rect">
            <a:avLst/>
          </a:prstGeom>
          <a:solidFill>
            <a:schemeClr val="accent6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35003" y="3273292"/>
            <a:ext cx="7904601" cy="127754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4000" b="0">
                <a:solidFill>
                  <a:srgbClr val="FFFFFF"/>
                </a:solidFill>
                <a:latin typeface="Arial"/>
                <a:cs typeface="Arial"/>
              </a:defRPr>
            </a:lvl1pPr>
            <a:lvl2pPr algn="r">
              <a:defRPr b="1">
                <a:solidFill>
                  <a:srgbClr val="FFFFFF"/>
                </a:solidFill>
                <a:latin typeface="Arial"/>
                <a:cs typeface="Arial"/>
              </a:defRPr>
            </a:lvl2pPr>
            <a:lvl3pPr algn="r">
              <a:defRPr b="1">
                <a:solidFill>
                  <a:srgbClr val="FFFFFF"/>
                </a:solidFill>
                <a:latin typeface="Arial"/>
                <a:cs typeface="Arial"/>
              </a:defRPr>
            </a:lvl3pPr>
            <a:lvl4pPr algn="r">
              <a:defRPr b="1">
                <a:solidFill>
                  <a:srgbClr val="FFFFFF"/>
                </a:solidFill>
                <a:latin typeface="Arial"/>
                <a:cs typeface="Arial"/>
              </a:defRPr>
            </a:lvl4pPr>
            <a:lvl5pPr algn="r">
              <a:defRPr b="1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659928"/>
            <a:ext cx="4540250" cy="1005340"/>
          </a:xfrm>
          <a:prstGeom prst="rect">
            <a:avLst/>
          </a:prstGeom>
          <a:solidFill>
            <a:srgbClr val="153C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87" y="2078446"/>
            <a:ext cx="4053868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73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071069" y="-38098"/>
            <a:ext cx="4636206" cy="2775479"/>
          </a:xfrm>
        </p:spPr>
        <p:txBody>
          <a:bodyPr>
            <a:noAutofit/>
          </a:bodyPr>
          <a:lstStyle>
            <a:lvl1pPr marL="0" indent="0" algn="r">
              <a:buNone/>
              <a:defRPr sz="199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180668" y="2885449"/>
            <a:ext cx="2299403" cy="0"/>
          </a:xfrm>
          <a:prstGeom prst="line">
            <a:avLst/>
          </a:prstGeom>
          <a:ln w="38100" cmpd="sng">
            <a:solidFill>
              <a:srgbClr val="EEA4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35001" y="2972721"/>
            <a:ext cx="7904601" cy="1277546"/>
          </a:xfrm>
        </p:spPr>
        <p:txBody>
          <a:bodyPr>
            <a:normAutofit/>
          </a:bodyPr>
          <a:lstStyle>
            <a:lvl1pPr marL="0" indent="0" algn="r">
              <a:buNone/>
              <a:defRPr sz="3600" b="1">
                <a:solidFill>
                  <a:srgbClr val="FFFFFF"/>
                </a:solidFill>
                <a:latin typeface="Arial"/>
                <a:cs typeface="Arial"/>
              </a:defRPr>
            </a:lvl1pPr>
            <a:lvl2pPr algn="r">
              <a:defRPr b="1">
                <a:solidFill>
                  <a:srgbClr val="FFFFFF"/>
                </a:solidFill>
                <a:latin typeface="Arial"/>
                <a:cs typeface="Arial"/>
              </a:defRPr>
            </a:lvl2pPr>
            <a:lvl3pPr algn="r">
              <a:defRPr b="1">
                <a:solidFill>
                  <a:srgbClr val="FFFFFF"/>
                </a:solidFill>
                <a:latin typeface="Arial"/>
                <a:cs typeface="Arial"/>
              </a:defRPr>
            </a:lvl3pPr>
            <a:lvl4pPr algn="r">
              <a:defRPr b="1">
                <a:solidFill>
                  <a:srgbClr val="FFFFFF"/>
                </a:solidFill>
                <a:latin typeface="Arial"/>
                <a:cs typeface="Arial"/>
              </a:defRPr>
            </a:lvl4pPr>
            <a:lvl5pPr algn="r">
              <a:defRPr b="1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878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" t="29490" r="2507" b="17769"/>
          <a:stretch/>
        </p:blipFill>
        <p:spPr>
          <a:xfrm>
            <a:off x="3" y="-1"/>
            <a:ext cx="9143999" cy="4255852"/>
          </a:xfrm>
          <a:prstGeom prst="rect">
            <a:avLst/>
          </a:prstGeom>
        </p:spPr>
      </p:pic>
      <p:sp>
        <p:nvSpPr>
          <p:cNvPr id="11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6625185" y="4796963"/>
            <a:ext cx="2354086" cy="248578"/>
          </a:xfrm>
        </p:spPr>
        <p:txBody>
          <a:bodyPr>
            <a:noAutofit/>
          </a:bodyPr>
          <a:lstStyle>
            <a:lvl1pPr marL="0" indent="0" algn="r">
              <a:buNone/>
              <a:defRPr sz="1000">
                <a:solidFill>
                  <a:srgbClr val="00548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>
                <a:solidFill>
                  <a:srgbClr val="00548B"/>
                </a:solidFill>
              </a:defRPr>
            </a:lvl2pPr>
            <a:lvl3pPr marL="914400" indent="0">
              <a:buNone/>
              <a:defRPr sz="1200">
                <a:solidFill>
                  <a:srgbClr val="00548B"/>
                </a:solidFill>
              </a:defRPr>
            </a:lvl3pPr>
            <a:lvl4pPr marL="1371600" indent="0">
              <a:buNone/>
              <a:defRPr sz="1200">
                <a:solidFill>
                  <a:srgbClr val="00548B"/>
                </a:solidFill>
              </a:defRPr>
            </a:lvl4pPr>
            <a:lvl5pPr marL="1828800" indent="0">
              <a:buNone/>
              <a:defRPr sz="1200">
                <a:solidFill>
                  <a:srgbClr val="00548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3246730"/>
            <a:ext cx="4540250" cy="1005340"/>
          </a:xfrm>
          <a:prstGeom prst="rect">
            <a:avLst/>
          </a:prstGeom>
          <a:solidFill>
            <a:srgbClr val="153C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87" y="3665249"/>
            <a:ext cx="4053868" cy="381000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5055" y="4361945"/>
            <a:ext cx="6772275" cy="400558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0" indent="0">
              <a:buFont typeface="Arial"/>
              <a:buNone/>
              <a:defRPr sz="1400" b="1">
                <a:solidFill>
                  <a:schemeClr val="accent1"/>
                </a:solidFill>
                <a:latin typeface="Arial"/>
                <a:cs typeface="Arial"/>
              </a:defRPr>
            </a:lvl2pPr>
            <a:lvl3pPr marL="914400" indent="0">
              <a:buNone/>
              <a:defRPr>
                <a:solidFill>
                  <a:schemeClr val="accent1"/>
                </a:solidFill>
                <a:latin typeface="Arial"/>
                <a:cs typeface="Arial"/>
              </a:defRPr>
            </a:lvl3pPr>
            <a:lvl4pPr marL="1371600" indent="0">
              <a:buNone/>
              <a:defRPr>
                <a:solidFill>
                  <a:schemeClr val="accent1"/>
                </a:solidFill>
                <a:latin typeface="Arial"/>
                <a:cs typeface="Arial"/>
              </a:defRPr>
            </a:lvl4pPr>
            <a:lvl5pPr marL="1828800" indent="0">
              <a:buNone/>
              <a:defRPr>
                <a:solidFill>
                  <a:schemeClr val="accent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54229" y="4721228"/>
            <a:ext cx="6721475" cy="71755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accent1"/>
                </a:solidFill>
              </a:defRPr>
            </a:lvl1pPr>
            <a:lvl2pPr marL="231775" indent="0">
              <a:buFontTx/>
              <a:buNone/>
              <a:defRPr sz="1400">
                <a:solidFill>
                  <a:schemeClr val="accent1"/>
                </a:solidFill>
              </a:defRPr>
            </a:lvl2pPr>
            <a:lvl3pPr marL="514350" indent="0">
              <a:buFontTx/>
              <a:buNone/>
              <a:defRPr sz="1400">
                <a:solidFill>
                  <a:schemeClr val="accent1"/>
                </a:solidFill>
              </a:defRPr>
            </a:lvl3pPr>
            <a:lvl4pPr marL="688975" indent="0">
              <a:buFontTx/>
              <a:buNone/>
              <a:defRPr sz="1400">
                <a:solidFill>
                  <a:schemeClr val="accent1"/>
                </a:solidFill>
              </a:defRPr>
            </a:lvl4pPr>
            <a:lvl5pPr marL="971550" indent="0">
              <a:buFontTx/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Presenter Name – Presenter Title</a:t>
            </a:r>
          </a:p>
        </p:txBody>
      </p:sp>
    </p:spTree>
    <p:extLst>
      <p:ext uri="{BB962C8B-B14F-4D97-AF65-F5344CB8AC3E}">
        <p14:creationId xmlns:p14="http://schemas.microsoft.com/office/powerpoint/2010/main" val="192490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77" r="3681"/>
          <a:stretch/>
        </p:blipFill>
        <p:spPr>
          <a:xfrm>
            <a:off x="0" y="0"/>
            <a:ext cx="9144000" cy="4255853"/>
          </a:xfrm>
          <a:prstGeom prst="rect">
            <a:avLst/>
          </a:prstGeom>
        </p:spPr>
      </p:pic>
      <p:sp>
        <p:nvSpPr>
          <p:cNvPr id="11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6625185" y="4796963"/>
            <a:ext cx="2354086" cy="248578"/>
          </a:xfrm>
        </p:spPr>
        <p:txBody>
          <a:bodyPr>
            <a:noAutofit/>
          </a:bodyPr>
          <a:lstStyle>
            <a:lvl1pPr marL="0" indent="0" algn="r">
              <a:buNone/>
              <a:defRPr sz="1000">
                <a:solidFill>
                  <a:srgbClr val="00548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>
                <a:solidFill>
                  <a:srgbClr val="00548B"/>
                </a:solidFill>
              </a:defRPr>
            </a:lvl2pPr>
            <a:lvl3pPr marL="914400" indent="0">
              <a:buNone/>
              <a:defRPr sz="1200">
                <a:solidFill>
                  <a:srgbClr val="00548B"/>
                </a:solidFill>
              </a:defRPr>
            </a:lvl3pPr>
            <a:lvl4pPr marL="1371600" indent="0">
              <a:buNone/>
              <a:defRPr sz="1200">
                <a:solidFill>
                  <a:srgbClr val="00548B"/>
                </a:solidFill>
              </a:defRPr>
            </a:lvl4pPr>
            <a:lvl5pPr marL="1828800" indent="0">
              <a:buNone/>
              <a:defRPr sz="1200">
                <a:solidFill>
                  <a:srgbClr val="00548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3246730"/>
            <a:ext cx="4540250" cy="1005340"/>
          </a:xfrm>
          <a:prstGeom prst="rect">
            <a:avLst/>
          </a:prstGeom>
          <a:solidFill>
            <a:srgbClr val="153C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87" y="3665249"/>
            <a:ext cx="4053868" cy="381000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5055" y="4361945"/>
            <a:ext cx="6772275" cy="400558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0" indent="0">
              <a:buFont typeface="Arial"/>
              <a:buNone/>
              <a:defRPr sz="1400" b="1">
                <a:solidFill>
                  <a:schemeClr val="accent1"/>
                </a:solidFill>
                <a:latin typeface="Arial"/>
                <a:cs typeface="Arial"/>
              </a:defRPr>
            </a:lvl2pPr>
            <a:lvl3pPr marL="914400" indent="0">
              <a:buNone/>
              <a:defRPr>
                <a:solidFill>
                  <a:schemeClr val="accent1"/>
                </a:solidFill>
                <a:latin typeface="Arial"/>
                <a:cs typeface="Arial"/>
              </a:defRPr>
            </a:lvl3pPr>
            <a:lvl4pPr marL="1371600" indent="0">
              <a:buNone/>
              <a:defRPr>
                <a:solidFill>
                  <a:schemeClr val="accent1"/>
                </a:solidFill>
                <a:latin typeface="Arial"/>
                <a:cs typeface="Arial"/>
              </a:defRPr>
            </a:lvl4pPr>
            <a:lvl5pPr marL="1828800" indent="0">
              <a:buNone/>
              <a:defRPr>
                <a:solidFill>
                  <a:schemeClr val="accent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54229" y="4721228"/>
            <a:ext cx="6721475" cy="71755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accent1"/>
                </a:solidFill>
              </a:defRPr>
            </a:lvl1pPr>
            <a:lvl2pPr marL="231775" indent="0">
              <a:buFontTx/>
              <a:buNone/>
              <a:defRPr sz="1400">
                <a:solidFill>
                  <a:schemeClr val="accent1"/>
                </a:solidFill>
              </a:defRPr>
            </a:lvl2pPr>
            <a:lvl3pPr marL="514350" indent="0">
              <a:buFontTx/>
              <a:buNone/>
              <a:defRPr sz="1400">
                <a:solidFill>
                  <a:schemeClr val="accent1"/>
                </a:solidFill>
              </a:defRPr>
            </a:lvl3pPr>
            <a:lvl4pPr marL="688975" indent="0">
              <a:buFontTx/>
              <a:buNone/>
              <a:defRPr sz="1400">
                <a:solidFill>
                  <a:schemeClr val="accent1"/>
                </a:solidFill>
              </a:defRPr>
            </a:lvl4pPr>
            <a:lvl5pPr marL="971550" indent="0">
              <a:buFontTx/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Presenter Name – Presenter Title</a:t>
            </a:r>
          </a:p>
        </p:txBody>
      </p:sp>
    </p:spTree>
    <p:extLst>
      <p:ext uri="{BB962C8B-B14F-4D97-AF65-F5344CB8AC3E}">
        <p14:creationId xmlns:p14="http://schemas.microsoft.com/office/powerpoint/2010/main" val="415268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" t="8092" r="753" b="15861"/>
          <a:stretch/>
        </p:blipFill>
        <p:spPr>
          <a:xfrm>
            <a:off x="0" y="-1"/>
            <a:ext cx="9144000" cy="4255852"/>
          </a:xfrm>
          <a:prstGeom prst="rect">
            <a:avLst/>
          </a:prstGeom>
        </p:spPr>
      </p:pic>
      <p:sp>
        <p:nvSpPr>
          <p:cNvPr id="11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6625185" y="4796963"/>
            <a:ext cx="2354086" cy="248578"/>
          </a:xfrm>
        </p:spPr>
        <p:txBody>
          <a:bodyPr>
            <a:noAutofit/>
          </a:bodyPr>
          <a:lstStyle>
            <a:lvl1pPr marL="0" indent="0" algn="r">
              <a:buNone/>
              <a:defRPr sz="1000">
                <a:solidFill>
                  <a:srgbClr val="00548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>
                <a:solidFill>
                  <a:srgbClr val="00548B"/>
                </a:solidFill>
              </a:defRPr>
            </a:lvl2pPr>
            <a:lvl3pPr marL="914400" indent="0">
              <a:buNone/>
              <a:defRPr sz="1200">
                <a:solidFill>
                  <a:srgbClr val="00548B"/>
                </a:solidFill>
              </a:defRPr>
            </a:lvl3pPr>
            <a:lvl4pPr marL="1371600" indent="0">
              <a:buNone/>
              <a:defRPr sz="1200">
                <a:solidFill>
                  <a:srgbClr val="00548B"/>
                </a:solidFill>
              </a:defRPr>
            </a:lvl4pPr>
            <a:lvl5pPr marL="1828800" indent="0">
              <a:buNone/>
              <a:defRPr sz="1200">
                <a:solidFill>
                  <a:srgbClr val="00548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3246730"/>
            <a:ext cx="4540250" cy="1005340"/>
          </a:xfrm>
          <a:prstGeom prst="rect">
            <a:avLst/>
          </a:prstGeom>
          <a:solidFill>
            <a:srgbClr val="153C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87" y="3665249"/>
            <a:ext cx="4053868" cy="381000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5055" y="4361945"/>
            <a:ext cx="6772275" cy="400558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0" indent="0">
              <a:buFont typeface="Arial"/>
              <a:buNone/>
              <a:defRPr sz="1400" b="1">
                <a:solidFill>
                  <a:schemeClr val="accent1"/>
                </a:solidFill>
                <a:latin typeface="Arial"/>
                <a:cs typeface="Arial"/>
              </a:defRPr>
            </a:lvl2pPr>
            <a:lvl3pPr marL="914400" indent="0">
              <a:buNone/>
              <a:defRPr>
                <a:solidFill>
                  <a:schemeClr val="accent1"/>
                </a:solidFill>
                <a:latin typeface="Arial"/>
                <a:cs typeface="Arial"/>
              </a:defRPr>
            </a:lvl3pPr>
            <a:lvl4pPr marL="1371600" indent="0">
              <a:buNone/>
              <a:defRPr>
                <a:solidFill>
                  <a:schemeClr val="accent1"/>
                </a:solidFill>
                <a:latin typeface="Arial"/>
                <a:cs typeface="Arial"/>
              </a:defRPr>
            </a:lvl4pPr>
            <a:lvl5pPr marL="1828800" indent="0">
              <a:buNone/>
              <a:defRPr>
                <a:solidFill>
                  <a:schemeClr val="accent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54229" y="4721228"/>
            <a:ext cx="6721475" cy="71755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accent1"/>
                </a:solidFill>
              </a:defRPr>
            </a:lvl1pPr>
            <a:lvl2pPr marL="231775" indent="0">
              <a:buFontTx/>
              <a:buNone/>
              <a:defRPr sz="1400">
                <a:solidFill>
                  <a:schemeClr val="accent1"/>
                </a:solidFill>
              </a:defRPr>
            </a:lvl2pPr>
            <a:lvl3pPr marL="514350" indent="0">
              <a:buFontTx/>
              <a:buNone/>
              <a:defRPr sz="1400">
                <a:solidFill>
                  <a:schemeClr val="accent1"/>
                </a:solidFill>
              </a:defRPr>
            </a:lvl3pPr>
            <a:lvl4pPr marL="688975" indent="0">
              <a:buFontTx/>
              <a:buNone/>
              <a:defRPr sz="1400">
                <a:solidFill>
                  <a:schemeClr val="accent1"/>
                </a:solidFill>
              </a:defRPr>
            </a:lvl4pPr>
            <a:lvl5pPr marL="971550" indent="0">
              <a:buFontTx/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Presenter Name – Presenter Title</a:t>
            </a:r>
          </a:p>
        </p:txBody>
      </p:sp>
    </p:spTree>
    <p:extLst>
      <p:ext uri="{BB962C8B-B14F-4D97-AF65-F5344CB8AC3E}">
        <p14:creationId xmlns:p14="http://schemas.microsoft.com/office/powerpoint/2010/main" val="426456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A5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595A5A"/>
                </a:solidFill>
              </a:defRPr>
            </a:lvl1pPr>
            <a:lvl2pPr>
              <a:defRPr>
                <a:solidFill>
                  <a:srgbClr val="595A5A"/>
                </a:solidFill>
              </a:defRPr>
            </a:lvl2pPr>
            <a:lvl3pPr>
              <a:defRPr>
                <a:solidFill>
                  <a:srgbClr val="595A5A"/>
                </a:solidFill>
              </a:defRPr>
            </a:lvl3pPr>
            <a:lvl4pPr>
              <a:defRPr>
                <a:solidFill>
                  <a:srgbClr val="595A5A"/>
                </a:solidFill>
              </a:defRPr>
            </a:lvl4pPr>
            <a:lvl5pPr>
              <a:defRPr>
                <a:solidFill>
                  <a:srgbClr val="595A5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4638" y="4907406"/>
            <a:ext cx="2794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4C27EB8B-D1FE-ED46-AC87-6B0F7FF792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8800" y="486600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>
                <a:solidFill>
                  <a:srgbClr val="595A5A">
                    <a:tint val="75000"/>
                  </a:srgbClr>
                </a:solidFill>
              </a:rPr>
              <a:t>CUBIC PROPRIETARY   |   Overview</a:t>
            </a:r>
            <a:endParaRPr lang="en-US" i="1" dirty="0">
              <a:solidFill>
                <a:srgbClr val="595A5A">
                  <a:tint val="75000"/>
                </a:srgb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600" y="4939608"/>
            <a:ext cx="1950212" cy="17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1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6700" y="124514"/>
            <a:ext cx="4367201" cy="664781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4638" y="4907406"/>
            <a:ext cx="2794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4C27EB8B-D1FE-ED46-AC87-6B0F7FF792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179" y="4906412"/>
            <a:ext cx="2309034" cy="211442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8800" y="486600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>
                <a:solidFill>
                  <a:srgbClr val="595A5A">
                    <a:tint val="75000"/>
                  </a:srgbClr>
                </a:solidFill>
              </a:rPr>
              <a:t>CUBIC PROPRIETARY   |   Overview</a:t>
            </a:r>
            <a:endParaRPr lang="en-US" i="1" dirty="0">
              <a:solidFill>
                <a:srgbClr val="595A5A">
                  <a:tint val="75000"/>
                </a:srgbClr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66700" y="1146429"/>
            <a:ext cx="4367201" cy="3547806"/>
          </a:xfrm>
        </p:spPr>
        <p:txBody>
          <a:bodyPr/>
          <a:lstStyle>
            <a:lvl1pPr>
              <a:spcAft>
                <a:spcPts val="1800"/>
              </a:spcAft>
              <a:defRPr sz="1800">
                <a:solidFill>
                  <a:srgbClr val="595A5A"/>
                </a:solidFill>
              </a:defRPr>
            </a:lvl1pPr>
            <a:lvl2pPr>
              <a:defRPr>
                <a:solidFill>
                  <a:srgbClr val="595A5A"/>
                </a:solidFill>
              </a:defRPr>
            </a:lvl2pPr>
            <a:lvl3pPr>
              <a:defRPr>
                <a:solidFill>
                  <a:srgbClr val="595A5A"/>
                </a:solidFill>
              </a:defRPr>
            </a:lvl3pPr>
            <a:lvl4pPr>
              <a:defRPr>
                <a:solidFill>
                  <a:srgbClr val="595A5A"/>
                </a:solidFill>
              </a:defRPr>
            </a:lvl4pPr>
            <a:lvl5pPr>
              <a:spcAft>
                <a:spcPts val="1800"/>
              </a:spcAft>
              <a:defRPr>
                <a:solidFill>
                  <a:srgbClr val="595A5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600" y="4939608"/>
            <a:ext cx="1950212" cy="178245"/>
          </a:xfrm>
          <a:prstGeom prst="rect">
            <a:avLst/>
          </a:prstGeom>
        </p:spPr>
      </p:pic>
      <p:sp>
        <p:nvSpPr>
          <p:cNvPr id="9" name="Content Placeholder 24"/>
          <p:cNvSpPr txBox="1">
            <a:spLocks/>
          </p:cNvSpPr>
          <p:nvPr userDrawn="1"/>
        </p:nvSpPr>
        <p:spPr bwMode="auto">
          <a:xfrm>
            <a:off x="4551622" y="1"/>
            <a:ext cx="4592378" cy="5143499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 vert="horz" wrap="square" lIns="457200" tIns="137160" rIns="182880" bIns="13716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04040"/>
              </a:buClr>
              <a:buFont typeface="Arial" pitchFamily="34" charset="0"/>
              <a:buChar char="•"/>
              <a:defRPr sz="2400" kern="1200">
                <a:solidFill>
                  <a:srgbClr val="404040"/>
                </a:solidFill>
                <a:latin typeface="+mn-lt"/>
                <a:ea typeface="ＭＳ Ｐゴシック" charset="0"/>
                <a:cs typeface="ＭＳ Ｐゴシック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04040"/>
              </a:buClr>
              <a:buFont typeface="Arial" pitchFamily="34" charset="0"/>
              <a:buChar char="–"/>
              <a:defRPr sz="2400" kern="1200">
                <a:solidFill>
                  <a:srgbClr val="404040"/>
                </a:solidFill>
                <a:latin typeface="+mn-lt"/>
                <a:ea typeface="ＭＳ Ｐゴシック" charset="0"/>
                <a:cs typeface="ＭＳ Ｐゴシック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04040"/>
              </a:buClr>
              <a:buFont typeface="Arial" pitchFamily="34" charset="0"/>
              <a:buChar char="•"/>
              <a:defRPr sz="2400" kern="1200">
                <a:solidFill>
                  <a:srgbClr val="404040"/>
                </a:solidFill>
                <a:latin typeface="+mn-lt"/>
                <a:ea typeface="ＭＳ Ｐゴシック" charset="0"/>
                <a:cs typeface="ＭＳ Ｐゴシック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04040"/>
              </a:buClr>
              <a:buFont typeface="Arial" pitchFamily="34" charset="0"/>
              <a:buChar char="–"/>
              <a:defRPr sz="2400" kern="1200">
                <a:solidFill>
                  <a:srgbClr val="404040"/>
                </a:solidFill>
                <a:latin typeface="+mn-lt"/>
                <a:ea typeface="ＭＳ Ｐゴシック" charset="0"/>
                <a:cs typeface="ＭＳ Ｐゴシック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04040"/>
              </a:buClr>
              <a:buFont typeface="Arial" pitchFamily="34" charset="0"/>
              <a:buChar char="»"/>
              <a:defRPr sz="2400" kern="1200">
                <a:solidFill>
                  <a:srgbClr val="404040"/>
                </a:solidFill>
                <a:latin typeface="+mn-lt"/>
                <a:ea typeface="ＭＳ Ｐゴシック" charset="0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None/>
              <a:tabLst>
                <a:tab pos="231775" algn="l"/>
              </a:tabLst>
            </a:pPr>
            <a:r>
              <a:rPr lang="en-US" sz="1200" b="1" dirty="0">
                <a:solidFill>
                  <a:schemeClr val="bg1"/>
                </a:solidFill>
              </a:rPr>
              <a:t>38</a:t>
            </a:r>
            <a:r>
              <a:rPr lang="en-US" sz="1200" dirty="0">
                <a:solidFill>
                  <a:schemeClr val="bg1"/>
                </a:solidFill>
              </a:rPr>
              <a:t> m people every day use Cubic technology </a:t>
            </a:r>
          </a:p>
          <a:p>
            <a:pPr marL="0" indent="0">
              <a:spcAft>
                <a:spcPts val="1000"/>
              </a:spcAft>
              <a:buClr>
                <a:schemeClr val="bg1"/>
              </a:buClr>
              <a:buNone/>
              <a:tabLst>
                <a:tab pos="231775" algn="l"/>
              </a:tabLst>
            </a:pPr>
            <a:r>
              <a:rPr lang="en-US" sz="1200" b="1" dirty="0">
                <a:solidFill>
                  <a:schemeClr val="bg1"/>
                </a:solidFill>
              </a:rPr>
              <a:t>10,000</a:t>
            </a:r>
            <a:r>
              <a:rPr lang="en-US" sz="1200" dirty="0">
                <a:solidFill>
                  <a:schemeClr val="bg1"/>
                </a:solidFill>
              </a:rPr>
              <a:t> km of road network managed</a:t>
            </a:r>
          </a:p>
          <a:p>
            <a:pPr marL="0" indent="0">
              <a:spcAft>
                <a:spcPts val="1000"/>
              </a:spcAft>
              <a:buClr>
                <a:schemeClr val="bg1"/>
              </a:buClr>
              <a:buNone/>
              <a:tabLst>
                <a:tab pos="231775" algn="l"/>
              </a:tabLst>
            </a:pPr>
            <a:r>
              <a:rPr lang="en-US" sz="1200" dirty="0">
                <a:solidFill>
                  <a:schemeClr val="bg1"/>
                </a:solidFill>
              </a:rPr>
              <a:t>Over </a:t>
            </a:r>
            <a:r>
              <a:rPr lang="en-US" sz="1200" b="1" dirty="0">
                <a:solidFill>
                  <a:schemeClr val="bg1"/>
                </a:solidFill>
              </a:rPr>
              <a:t>450</a:t>
            </a:r>
            <a:r>
              <a:rPr lang="en-US" sz="1200" dirty="0">
                <a:solidFill>
                  <a:schemeClr val="bg1"/>
                </a:solidFill>
              </a:rPr>
              <a:t> operators serviced through 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b="1" dirty="0">
                <a:solidFill>
                  <a:schemeClr val="bg1"/>
                </a:solidFill>
              </a:rPr>
              <a:t>20</a:t>
            </a:r>
            <a:r>
              <a:rPr lang="en-US" sz="1200" dirty="0">
                <a:solidFill>
                  <a:schemeClr val="bg1"/>
                </a:solidFill>
              </a:rPr>
              <a:t> regional back-offices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None/>
              <a:tabLst>
                <a:tab pos="231775" algn="l"/>
              </a:tabLst>
            </a:pPr>
            <a:r>
              <a:rPr lang="en-US" sz="1200" dirty="0">
                <a:solidFill>
                  <a:schemeClr val="bg1"/>
                </a:solidFill>
              </a:rPr>
              <a:t>Over </a:t>
            </a:r>
            <a:r>
              <a:rPr lang="en-US" sz="1200" b="1" dirty="0">
                <a:solidFill>
                  <a:schemeClr val="bg1"/>
                </a:solidFill>
              </a:rPr>
              <a:t>130,000</a:t>
            </a:r>
            <a:r>
              <a:rPr lang="en-US" sz="1200" dirty="0">
                <a:solidFill>
                  <a:schemeClr val="bg1"/>
                </a:solidFill>
              </a:rPr>
              <a:t> devices installed:</a:t>
            </a:r>
          </a:p>
          <a:p>
            <a:pPr>
              <a:spcBef>
                <a:spcPts val="400"/>
              </a:spcBef>
              <a:spcAft>
                <a:spcPts val="0"/>
              </a:spcAft>
              <a:buClr>
                <a:schemeClr val="bg1"/>
              </a:buClr>
              <a:tabLst>
                <a:tab pos="231775" algn="l"/>
              </a:tabLst>
            </a:pPr>
            <a:r>
              <a:rPr lang="en-US" sz="1200" dirty="0">
                <a:solidFill>
                  <a:schemeClr val="bg1"/>
                </a:solidFill>
              </a:rPr>
              <a:t>Over 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>
                <a:solidFill>
                  <a:schemeClr val="bg1"/>
                </a:solidFill>
              </a:rPr>
              <a:t>350 </a:t>
            </a:r>
            <a:r>
              <a:rPr lang="en-GB" sz="1200" dirty="0">
                <a:solidFill>
                  <a:schemeClr val="bg1"/>
                </a:solidFill>
              </a:rPr>
              <a:t>VMS in Scotland</a:t>
            </a:r>
          </a:p>
          <a:p>
            <a:pPr>
              <a:spcBef>
                <a:spcPts val="400"/>
              </a:spcBef>
              <a:spcAft>
                <a:spcPts val="0"/>
              </a:spcAft>
              <a:buClr>
                <a:schemeClr val="bg1"/>
              </a:buClr>
              <a:tabLst>
                <a:tab pos="231775" algn="l"/>
              </a:tabLst>
            </a:pPr>
            <a:r>
              <a:rPr lang="en-US" sz="1200" dirty="0">
                <a:solidFill>
                  <a:schemeClr val="bg1"/>
                </a:solidFill>
              </a:rPr>
              <a:t>Over 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>
                <a:solidFill>
                  <a:schemeClr val="bg1"/>
                </a:solidFill>
              </a:rPr>
              <a:t>500 </a:t>
            </a:r>
            <a:r>
              <a:rPr lang="en-GB" sz="1200" dirty="0">
                <a:solidFill>
                  <a:schemeClr val="bg1"/>
                </a:solidFill>
              </a:rPr>
              <a:t>CCTV cameras in Scotland</a:t>
            </a:r>
          </a:p>
          <a:p>
            <a:pPr>
              <a:spcBef>
                <a:spcPts val="400"/>
              </a:spcBef>
              <a:spcAft>
                <a:spcPts val="1000"/>
              </a:spcAft>
              <a:buClr>
                <a:schemeClr val="bg1"/>
              </a:buClr>
              <a:tabLst>
                <a:tab pos="231775" algn="l"/>
              </a:tabLst>
            </a:pPr>
            <a:r>
              <a:rPr lang="en-GB" sz="1200" dirty="0">
                <a:solidFill>
                  <a:schemeClr val="bg1"/>
                </a:solidFill>
              </a:rPr>
              <a:t>Over 1,000 intersections managed in London </a:t>
            </a:r>
          </a:p>
          <a:p>
            <a:pPr marL="0" lvl="0" indent="0">
              <a:spcAft>
                <a:spcPts val="1000"/>
              </a:spcAft>
              <a:buClr>
                <a:schemeClr val="bg1"/>
              </a:buClr>
              <a:buNone/>
              <a:tabLst>
                <a:tab pos="231775" algn="l"/>
              </a:tabLst>
            </a:pPr>
            <a:r>
              <a:rPr lang="en-GB" sz="1200" dirty="0">
                <a:solidFill>
                  <a:schemeClr val="bg1"/>
                </a:solidFill>
              </a:rPr>
              <a:t>Journey Time systems deployed on the</a:t>
            </a:r>
            <a:br>
              <a:rPr lang="en-GB" sz="1200" dirty="0">
                <a:solidFill>
                  <a:schemeClr val="bg1"/>
                </a:solidFill>
              </a:rPr>
            </a:br>
            <a:r>
              <a:rPr lang="en-GB" sz="1200" dirty="0">
                <a:solidFill>
                  <a:schemeClr val="bg1"/>
                </a:solidFill>
              </a:rPr>
              <a:t>entire UK road network</a:t>
            </a:r>
          </a:p>
          <a:p>
            <a:pPr marL="0" lvl="0" indent="0">
              <a:spcAft>
                <a:spcPts val="1000"/>
              </a:spcAft>
              <a:buClr>
                <a:schemeClr val="bg1"/>
              </a:buClr>
              <a:buNone/>
              <a:tabLst>
                <a:tab pos="231775" algn="l"/>
              </a:tabLst>
            </a:pPr>
            <a:r>
              <a:rPr lang="en-GB" sz="1200" dirty="0">
                <a:solidFill>
                  <a:schemeClr val="bg1"/>
                </a:solidFill>
              </a:rPr>
              <a:t>Technology lead on the development/deployment</a:t>
            </a:r>
            <a:br>
              <a:rPr lang="en-GB" sz="1200" dirty="0">
                <a:solidFill>
                  <a:schemeClr val="bg1"/>
                </a:solidFill>
              </a:rPr>
            </a:br>
            <a:r>
              <a:rPr lang="en-GB" sz="1200" dirty="0">
                <a:solidFill>
                  <a:schemeClr val="bg1"/>
                </a:solidFill>
              </a:rPr>
              <a:t>of Transport Scotland TMC</a:t>
            </a:r>
          </a:p>
          <a:p>
            <a:pPr marL="0" lvl="0" indent="0">
              <a:spcAft>
                <a:spcPts val="1000"/>
              </a:spcAft>
              <a:buClr>
                <a:schemeClr val="bg1"/>
              </a:buClr>
              <a:buNone/>
              <a:tabLst>
                <a:tab pos="231775" algn="l"/>
              </a:tabLst>
            </a:pPr>
            <a:r>
              <a:rPr lang="en-GB" sz="1200" dirty="0">
                <a:solidFill>
                  <a:schemeClr val="bg1"/>
                </a:solidFill>
              </a:rPr>
              <a:t>Driver Information </a:t>
            </a:r>
            <a:br>
              <a:rPr lang="en-GB" sz="1200" dirty="0">
                <a:solidFill>
                  <a:schemeClr val="bg1"/>
                </a:solidFill>
              </a:rPr>
            </a:br>
            <a:r>
              <a:rPr lang="en-GB" sz="1200" dirty="0">
                <a:solidFill>
                  <a:schemeClr val="bg1"/>
                </a:solidFill>
              </a:rPr>
              <a:t>(Websites, Social Media, Virtual VMS)</a:t>
            </a:r>
          </a:p>
          <a:p>
            <a:pPr marL="0" indent="0">
              <a:spcAft>
                <a:spcPts val="1000"/>
              </a:spcAft>
              <a:buClr>
                <a:schemeClr val="bg1"/>
              </a:buClr>
              <a:buNone/>
              <a:tabLst>
                <a:tab pos="231775" algn="l"/>
              </a:tabLst>
            </a:pPr>
            <a:r>
              <a:rPr lang="en-US" sz="1200" dirty="0">
                <a:solidFill>
                  <a:schemeClr val="bg1"/>
                </a:solidFill>
              </a:rPr>
              <a:t>We monitor the health of transportation networks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around the world</a:t>
            </a:r>
          </a:p>
          <a:p>
            <a:pPr marL="0" indent="0">
              <a:spcAft>
                <a:spcPts val="1200"/>
              </a:spcAft>
              <a:buClr>
                <a:schemeClr val="bg1"/>
              </a:buClr>
              <a:buNone/>
              <a:tabLst>
                <a:tab pos="231775" algn="l"/>
              </a:tabLst>
            </a:pPr>
            <a:r>
              <a:rPr lang="en-US" sz="1200" dirty="0">
                <a:solidFill>
                  <a:schemeClr val="bg1"/>
                </a:solidFill>
              </a:rPr>
              <a:t>We provide relevant information to 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b="1" dirty="0">
                <a:solidFill>
                  <a:schemeClr val="bg1"/>
                </a:solidFill>
              </a:rPr>
              <a:t>millions</a:t>
            </a:r>
            <a:r>
              <a:rPr lang="en-US" sz="1200" dirty="0">
                <a:solidFill>
                  <a:schemeClr val="bg1"/>
                </a:solidFill>
              </a:rPr>
              <a:t> of people every day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451" y="4939608"/>
            <a:ext cx="1946509" cy="17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58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882444" y="0"/>
            <a:ext cx="4261556" cy="51435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4924778" cy="5143500"/>
          </a:xfrm>
          <a:prstGeom prst="rect">
            <a:avLst/>
          </a:prstGeom>
          <a:solidFill>
            <a:srgbClr val="2626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6700" y="124514"/>
            <a:ext cx="4367201" cy="664781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4638" y="4907406"/>
            <a:ext cx="2794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4C27EB8B-D1FE-ED46-AC87-6B0F7FF792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179" y="4906412"/>
            <a:ext cx="2309034" cy="211442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8800" y="486600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>
                <a:solidFill>
                  <a:srgbClr val="595A5A">
                    <a:tint val="75000"/>
                  </a:srgbClr>
                </a:solidFill>
              </a:rPr>
              <a:t>CUBIC PROPRIETARY   |   Overview</a:t>
            </a:r>
            <a:endParaRPr lang="en-US" i="1" dirty="0">
              <a:solidFill>
                <a:srgbClr val="595A5A">
                  <a:tint val="75000"/>
                </a:srgbClr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66700" y="1146429"/>
            <a:ext cx="4367201" cy="3547806"/>
          </a:xfrm>
        </p:spPr>
        <p:txBody>
          <a:bodyPr/>
          <a:lstStyle>
            <a:lvl1pPr>
              <a:spcAft>
                <a:spcPts val="1800"/>
              </a:spcAft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rgbClr val="595A5A"/>
                </a:solidFill>
              </a:defRPr>
            </a:lvl2pPr>
            <a:lvl3pPr>
              <a:defRPr>
                <a:solidFill>
                  <a:srgbClr val="595A5A"/>
                </a:solidFill>
              </a:defRPr>
            </a:lvl3pPr>
            <a:lvl4pPr>
              <a:defRPr>
                <a:solidFill>
                  <a:srgbClr val="595A5A"/>
                </a:solidFill>
              </a:defRPr>
            </a:lvl4pPr>
            <a:lvl5pPr>
              <a:spcAft>
                <a:spcPts val="1800"/>
              </a:spcAft>
              <a:defRPr>
                <a:solidFill>
                  <a:srgbClr val="595A5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818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882444" y="0"/>
            <a:ext cx="4261556" cy="51435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4924778" cy="5143500"/>
          </a:xfrm>
          <a:prstGeom prst="rect">
            <a:avLst/>
          </a:prstGeom>
          <a:solidFill>
            <a:srgbClr val="5051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6700" y="124514"/>
            <a:ext cx="4367201" cy="664781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4638" y="4907406"/>
            <a:ext cx="2794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4C27EB8B-D1FE-ED46-AC87-6B0F7FF792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179" y="4906412"/>
            <a:ext cx="2309034" cy="211442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8800" y="486600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>
                <a:solidFill>
                  <a:srgbClr val="595A5A">
                    <a:tint val="75000"/>
                  </a:srgbClr>
                </a:solidFill>
              </a:rPr>
              <a:t>CUBIC PROPRIETARY   |   Overview</a:t>
            </a:r>
            <a:endParaRPr lang="en-US" i="1" dirty="0">
              <a:solidFill>
                <a:srgbClr val="595A5A">
                  <a:tint val="75000"/>
                </a:srgbClr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66700" y="1146429"/>
            <a:ext cx="4367201" cy="3547806"/>
          </a:xfrm>
        </p:spPr>
        <p:txBody>
          <a:bodyPr/>
          <a:lstStyle>
            <a:lvl1pPr>
              <a:spcAft>
                <a:spcPts val="1800"/>
              </a:spcAft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rgbClr val="595A5A"/>
                </a:solidFill>
              </a:defRPr>
            </a:lvl2pPr>
            <a:lvl3pPr>
              <a:defRPr>
                <a:solidFill>
                  <a:srgbClr val="595A5A"/>
                </a:solidFill>
              </a:defRPr>
            </a:lvl3pPr>
            <a:lvl4pPr>
              <a:defRPr>
                <a:solidFill>
                  <a:srgbClr val="595A5A"/>
                </a:solidFill>
              </a:defRPr>
            </a:lvl4pPr>
            <a:lvl5pPr>
              <a:spcAft>
                <a:spcPts val="1800"/>
              </a:spcAft>
              <a:defRPr>
                <a:solidFill>
                  <a:srgbClr val="595A5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467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6700" y="124514"/>
            <a:ext cx="8229600" cy="6647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700" y="946313"/>
            <a:ext cx="8229600" cy="37479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4638" y="4907406"/>
            <a:ext cx="2794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4C27EB8B-D1FE-ED46-AC87-6B0F7FF792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8800" y="486600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>
                <a:solidFill>
                  <a:srgbClr val="595A5A">
                    <a:tint val="75000"/>
                  </a:srgbClr>
                </a:solidFill>
              </a:rPr>
              <a:t>CUBIC PROPRIETARY   |   Overview</a:t>
            </a:r>
            <a:endParaRPr lang="en-US" i="1" dirty="0">
              <a:solidFill>
                <a:srgbClr val="595A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423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80" r:id="rId2"/>
    <p:sldLayoutId id="2147483681" r:id="rId3"/>
    <p:sldLayoutId id="2147483682" r:id="rId4"/>
    <p:sldLayoutId id="2147483683" r:id="rId5"/>
    <p:sldLayoutId id="2147483650" r:id="rId6"/>
    <p:sldLayoutId id="2147483685" r:id="rId7"/>
    <p:sldLayoutId id="2147483699" r:id="rId8"/>
    <p:sldLayoutId id="2147483664" r:id="rId9"/>
    <p:sldLayoutId id="2147483666" r:id="rId10"/>
    <p:sldLayoutId id="2147483654" r:id="rId11"/>
    <p:sldLayoutId id="2147483684" r:id="rId12"/>
    <p:sldLayoutId id="2147483679" r:id="rId13"/>
    <p:sldLayoutId id="2147483655" r:id="rId14"/>
    <p:sldLayoutId id="2147483670" r:id="rId15"/>
    <p:sldLayoutId id="2147483671" r:id="rId16"/>
    <p:sldLayoutId id="2147483675" r:id="rId17"/>
    <p:sldLayoutId id="2147483686" r:id="rId18"/>
    <p:sldLayoutId id="2147483678" r:id="rId19"/>
    <p:sldLayoutId id="2147483692" r:id="rId20"/>
    <p:sldLayoutId id="2147483691" r:id="rId21"/>
    <p:sldLayoutId id="2147483693" r:id="rId22"/>
    <p:sldLayoutId id="2147483694" r:id="rId23"/>
    <p:sldLayoutId id="2147483695" r:id="rId24"/>
    <p:sldLayoutId id="2147483696" r:id="rId25"/>
    <p:sldLayoutId id="2147483697" r:id="rId26"/>
    <p:sldLayoutId id="2147483698" r:id="rId27"/>
    <p:sldLayoutId id="2147483701" r:id="rId2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hdr="0" dt="0"/>
  <p:txStyles>
    <p:titleStyle>
      <a:lvl1pPr algn="l" defTabSz="457200" rtl="0" eaLnBrk="1" latinLnBrk="0" hangingPunct="1">
        <a:spcBef>
          <a:spcPct val="0"/>
        </a:spcBef>
        <a:buNone/>
        <a:defRPr sz="2400" kern="1200" cap="all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1775" indent="-231775" algn="l" defTabSz="457200" rtl="0" eaLnBrk="1" latinLnBrk="0" hangingPunct="1">
        <a:spcBef>
          <a:spcPts val="400"/>
        </a:spcBef>
        <a:spcAft>
          <a:spcPts val="0"/>
        </a:spcAft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282575" algn="l" defTabSz="457200" rtl="0" eaLnBrk="1" latinLnBrk="0" hangingPunct="1">
        <a:spcBef>
          <a:spcPts val="400"/>
        </a:spcBef>
        <a:buFont typeface="Arial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688975" indent="-174625" algn="l" defTabSz="457200" rtl="0" eaLnBrk="1" latinLnBrk="0" hangingPunct="1">
        <a:spcBef>
          <a:spcPts val="400"/>
        </a:spcBef>
        <a:buFont typeface="Arial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971550" indent="-282575" algn="l" defTabSz="457200" rtl="0" eaLnBrk="1" latinLnBrk="0" hangingPunct="1">
        <a:spcBef>
          <a:spcPts val="400"/>
        </a:spcBef>
        <a:buFont typeface="Arial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1203325" indent="-231775" algn="l" defTabSz="457200" rtl="0" eaLnBrk="1" latinLnBrk="0" hangingPunct="1">
        <a:spcBef>
          <a:spcPts val="400"/>
        </a:spcBef>
        <a:buFont typeface="Arial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May 2018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err="1"/>
              <a:t>MaaS</a:t>
            </a:r>
            <a:r>
              <a:rPr lang="en-US" b="1" dirty="0"/>
              <a:t>, OneAccount, and the Financial Engine 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54229" y="4721228"/>
            <a:ext cx="7458536" cy="717550"/>
          </a:xfrm>
        </p:spPr>
        <p:txBody>
          <a:bodyPr/>
          <a:lstStyle/>
          <a:p>
            <a:r>
              <a:rPr lang="en-US" dirty="0"/>
              <a:t>Andy Taylor – Director of Strategy | Travis Allen – Global Product Management</a:t>
            </a:r>
          </a:p>
        </p:txBody>
      </p:sp>
    </p:spTree>
    <p:extLst>
      <p:ext uri="{BB962C8B-B14F-4D97-AF65-F5344CB8AC3E}">
        <p14:creationId xmlns:p14="http://schemas.microsoft.com/office/powerpoint/2010/main" val="253641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Solution Toolkit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700" y="830696"/>
            <a:ext cx="8229600" cy="3747922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Cubic Products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1600" dirty="0"/>
              <a:t>Urban Mobility Back Office</a:t>
            </a:r>
          </a:p>
          <a:p>
            <a:endParaRPr lang="en-US" sz="1600" dirty="0"/>
          </a:p>
          <a:p>
            <a:r>
              <a:rPr lang="en-US" sz="1600" dirty="0"/>
              <a:t>Tolling Back Office</a:t>
            </a:r>
          </a:p>
          <a:p>
            <a:endParaRPr lang="en-US" sz="1600" dirty="0"/>
          </a:p>
          <a:p>
            <a:r>
              <a:rPr lang="en-US" sz="1600" dirty="0"/>
              <a:t>Mobile Apps</a:t>
            </a:r>
          </a:p>
          <a:p>
            <a:endParaRPr lang="en-US" sz="1600" dirty="0"/>
          </a:p>
          <a:p>
            <a:r>
              <a:rPr lang="en-US" sz="1600" dirty="0"/>
              <a:t>Gates</a:t>
            </a:r>
          </a:p>
          <a:p>
            <a:endParaRPr lang="en-US" sz="1600" dirty="0"/>
          </a:p>
          <a:p>
            <a:r>
              <a:rPr lang="en-US" sz="1600" dirty="0"/>
              <a:t>Vending Machines</a:t>
            </a:r>
          </a:p>
          <a:p>
            <a:endParaRPr lang="en-US" sz="1600" dirty="0"/>
          </a:p>
          <a:p>
            <a:r>
              <a:rPr lang="en-US" sz="1600" dirty="0"/>
              <a:t>Validators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C27EB8B-D1FE-ED46-AC87-6B0F7FF792E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rgbClr val="595A5A">
                    <a:tint val="75000"/>
                  </a:srgbClr>
                </a:solidFill>
              </a:rPr>
              <a:t>CUBIC PROPRIETARY   |   Overview</a:t>
            </a:r>
            <a:endParaRPr lang="en-US" i="1" dirty="0">
              <a:solidFill>
                <a:srgbClr val="595A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70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</a:t>
            </a:r>
            <a:r>
              <a:rPr lang="en-US" dirty="0" err="1"/>
              <a:t>maas</a:t>
            </a:r>
            <a:r>
              <a:rPr lang="en-US" dirty="0"/>
              <a:t> deliver for a city/region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If implemented correctly, MaaS can:</a:t>
            </a:r>
          </a:p>
          <a:p>
            <a:pPr lvl="1"/>
            <a:r>
              <a:rPr lang="en-US" sz="1600" dirty="0"/>
              <a:t>Limit congestion, particularly during peak travel periods </a:t>
            </a:r>
          </a:p>
          <a:p>
            <a:pPr lvl="1"/>
            <a:r>
              <a:rPr lang="en-US" sz="1600" dirty="0"/>
              <a:t>Create new efficient usage of existing infrastructure to ease pressure on the transportation network allowing better traffic and capacity management</a:t>
            </a:r>
          </a:p>
          <a:p>
            <a:pPr lvl="1"/>
            <a:r>
              <a:rPr lang="en-US" sz="1600" dirty="0"/>
              <a:t>Improve the customer experience by presenting the transportation network as an integrated system that caters to all travelers</a:t>
            </a:r>
          </a:p>
          <a:p>
            <a:pPr lvl="1"/>
            <a:r>
              <a:rPr lang="en-US" sz="1600" dirty="0"/>
              <a:t>Creates a model that supports the funding of infrastructure, but also lessens the overall environmental impact of transportation</a:t>
            </a:r>
          </a:p>
          <a:p>
            <a:pPr lvl="1"/>
            <a:r>
              <a:rPr lang="en-US" sz="1600" dirty="0"/>
              <a:t>Increases the total value of goods and services, the Gross Domestic Product, of the transportation ecosystem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C27EB8B-D1FE-ED46-AC87-6B0F7FF792E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rgbClr val="595A5A">
                    <a:tint val="75000"/>
                  </a:srgbClr>
                </a:solidFill>
              </a:rPr>
              <a:t>CUBIC PROPRIETARY   |   Mobility-as-a-Service</a:t>
            </a:r>
            <a:endParaRPr lang="en-US" i="1" dirty="0">
              <a:solidFill>
                <a:srgbClr val="595A5A">
                  <a:tint val="75000"/>
                </a:srgb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0399" y="4243899"/>
            <a:ext cx="2403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www.cubic.com/maas</a:t>
            </a:r>
          </a:p>
        </p:txBody>
      </p:sp>
    </p:spTree>
    <p:extLst>
      <p:ext uri="{BB962C8B-B14F-4D97-AF65-F5344CB8AC3E}">
        <p14:creationId xmlns:p14="http://schemas.microsoft.com/office/powerpoint/2010/main" val="24298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4906963"/>
            <a:ext cx="279400" cy="274637"/>
          </a:xfrm>
        </p:spPr>
        <p:txBody>
          <a:bodyPr/>
          <a:lstStyle/>
          <a:p>
            <a:fld id="{4C27EB8B-D1FE-ED46-AC87-6B0F7FF792E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4865688"/>
            <a:ext cx="2895600" cy="365125"/>
          </a:xfrm>
        </p:spPr>
        <p:txBody>
          <a:bodyPr/>
          <a:lstStyle/>
          <a:p>
            <a:r>
              <a:rPr lang="en-US">
                <a:solidFill>
                  <a:srgbClr val="595A5A">
                    <a:tint val="75000"/>
                  </a:srgbClr>
                </a:solidFill>
              </a:rPr>
              <a:t>CUBIC PROPRIETARY    |    </a:t>
            </a:r>
            <a:r>
              <a:rPr lang="en-US" i="1">
                <a:solidFill>
                  <a:srgbClr val="595A5A">
                    <a:tint val="75000"/>
                  </a:srgbClr>
                </a:solidFill>
              </a:rPr>
              <a:t>Intelligent Travel Made Real®</a:t>
            </a:r>
            <a:endParaRPr lang="en-US" i="1" dirty="0">
              <a:solidFill>
                <a:srgbClr val="595A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14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0" y="123825"/>
            <a:ext cx="4367213" cy="665163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0" y="673100"/>
            <a:ext cx="4367213" cy="3548063"/>
          </a:xfrm>
        </p:spPr>
        <p:txBody>
          <a:bodyPr/>
          <a:lstStyle/>
          <a:p>
            <a:r>
              <a:rPr lang="en-US" sz="1800" dirty="0"/>
              <a:t>What: Is </a:t>
            </a:r>
            <a:r>
              <a:rPr lang="en-US" sz="1800" dirty="0" err="1"/>
              <a:t>MaaS</a:t>
            </a:r>
            <a:r>
              <a:rPr lang="en-US" sz="1800" dirty="0"/>
              <a:t> and OneAccount?</a:t>
            </a:r>
          </a:p>
          <a:p>
            <a:endParaRPr lang="en-US" sz="1800" dirty="0"/>
          </a:p>
          <a:p>
            <a:r>
              <a:rPr lang="en-US" sz="1800" dirty="0"/>
              <a:t>Why: Does </a:t>
            </a:r>
            <a:r>
              <a:rPr lang="en-US" sz="1800" dirty="0" err="1"/>
              <a:t>MaaS</a:t>
            </a:r>
            <a:r>
              <a:rPr lang="en-US" sz="1800" dirty="0"/>
              <a:t> and OneAccount matter in a payment focused transit ecosystem?</a:t>
            </a:r>
          </a:p>
          <a:p>
            <a:endParaRPr lang="en-US" sz="1800" dirty="0"/>
          </a:p>
          <a:p>
            <a:r>
              <a:rPr lang="en-US" sz="1800" dirty="0"/>
              <a:t>How: Have we set the stage for the future</a:t>
            </a:r>
          </a:p>
        </p:txBody>
      </p:sp>
      <p:pic>
        <p:nvPicPr>
          <p:cNvPr id="8" name="Picture Placeholder 7" descr="image- female mobile - GettyImages-497095148-detroit bw-web.jpg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08" r="2208"/>
          <a:stretch/>
        </p:blipFill>
        <p:spPr>
          <a:xfrm>
            <a:off x="4883150" y="0"/>
            <a:ext cx="426085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96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err="1"/>
              <a:t>MaaS</a:t>
            </a:r>
            <a:r>
              <a:rPr lang="en-US" dirty="0"/>
              <a:t> and OneAccount?</a:t>
            </a:r>
          </a:p>
        </p:txBody>
      </p:sp>
    </p:spTree>
    <p:extLst>
      <p:ext uri="{BB962C8B-B14F-4D97-AF65-F5344CB8AC3E}">
        <p14:creationId xmlns:p14="http://schemas.microsoft.com/office/powerpoint/2010/main" val="256935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C27EB8B-D1FE-ED46-AC87-6B0F7FF792E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rgbClr val="595A5A">
                    <a:tint val="75000"/>
                  </a:srgbClr>
                </a:solidFill>
              </a:rPr>
              <a:t>CUBIC PROPRIETARY   |   Overview</a:t>
            </a:r>
            <a:endParaRPr lang="en-US" i="1" dirty="0">
              <a:solidFill>
                <a:srgbClr val="595A5A">
                  <a:tint val="75000"/>
                </a:srgb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123825"/>
            <a:ext cx="4367213" cy="665163"/>
          </a:xfrm>
        </p:spPr>
        <p:txBody>
          <a:bodyPr/>
          <a:lstStyle/>
          <a:p>
            <a:r>
              <a:rPr lang="en-US" dirty="0"/>
              <a:t>What is </a:t>
            </a:r>
            <a:r>
              <a:rPr lang="en-US" dirty="0" err="1"/>
              <a:t>MaaS</a:t>
            </a:r>
            <a:r>
              <a:rPr lang="en-US" dirty="0"/>
              <a:t>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0" y="788988"/>
            <a:ext cx="4648200" cy="3548063"/>
          </a:xfrm>
        </p:spPr>
        <p:txBody>
          <a:bodyPr/>
          <a:lstStyle/>
          <a:p>
            <a:r>
              <a:rPr lang="en-US" sz="1600" dirty="0"/>
              <a:t>“Mobility as a Service is a combination of public and private transportation services within a given regional environment that provides holistic, optimal, and people centered travel options. In part, by enabling end-to-end journeys paid for by the user as a single charge while achieving key public equity objectives.” – Matt Cole, Cubic Transportation Systems President</a:t>
            </a:r>
          </a:p>
          <a:p>
            <a:endParaRPr lang="en-US" sz="1600" dirty="0"/>
          </a:p>
          <a:p>
            <a:r>
              <a:rPr lang="en-US" sz="1600" dirty="0"/>
              <a:t>A solution that combines public and private services</a:t>
            </a:r>
          </a:p>
          <a:p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29" b="1129"/>
          <a:stretch/>
        </p:blipFill>
        <p:spPr>
          <a:xfrm>
            <a:off x="4883150" y="0"/>
            <a:ext cx="426085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10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C27EB8B-D1FE-ED46-AC87-6B0F7FF792E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rgbClr val="595A5A">
                    <a:tint val="75000"/>
                  </a:srgbClr>
                </a:solidFill>
              </a:rPr>
              <a:t>CUBIC PROPRIETARY   |   Overview</a:t>
            </a:r>
            <a:endParaRPr lang="en-US" i="1" dirty="0">
              <a:solidFill>
                <a:srgbClr val="595A5A">
                  <a:tint val="75000"/>
                </a:srgb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123825"/>
            <a:ext cx="4367213" cy="809625"/>
          </a:xfrm>
        </p:spPr>
        <p:txBody>
          <a:bodyPr/>
          <a:lstStyle/>
          <a:p>
            <a:r>
              <a:rPr lang="en-US" dirty="0"/>
              <a:t>What is </a:t>
            </a:r>
            <a:r>
              <a:rPr lang="en-US" dirty="0" err="1"/>
              <a:t>Oneaccount</a:t>
            </a:r>
            <a:r>
              <a:rPr lang="en-US" dirty="0"/>
              <a:t>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0" y="974851"/>
            <a:ext cx="4814987" cy="3546475"/>
          </a:xfrm>
        </p:spPr>
        <p:txBody>
          <a:bodyPr/>
          <a:lstStyle/>
          <a:p>
            <a:r>
              <a:rPr lang="en-US" sz="1600" dirty="0"/>
              <a:t>A traveler’s singular account from which they can manage travel and make purchases.</a:t>
            </a:r>
          </a:p>
          <a:p>
            <a:endParaRPr lang="en-US" sz="1600" dirty="0"/>
          </a:p>
          <a:p>
            <a:r>
              <a:rPr lang="en-US" sz="1600" dirty="0"/>
              <a:t>May also integrate accounts from multiple transport network companies</a:t>
            </a:r>
          </a:p>
          <a:p>
            <a:endParaRPr lang="en-US" sz="1600" dirty="0"/>
          </a:p>
          <a:p>
            <a:r>
              <a:rPr lang="en-US" sz="1600" dirty="0"/>
              <a:t>Supports the two core platforms of a MaaS Ecosystem:</a:t>
            </a:r>
          </a:p>
          <a:p>
            <a:pPr lvl="1"/>
            <a:r>
              <a:rPr lang="en-US" sz="1600" dirty="0"/>
              <a:t>Trip Planning and Tracking Platform</a:t>
            </a:r>
          </a:p>
          <a:p>
            <a:pPr lvl="1"/>
            <a:r>
              <a:rPr lang="en-US" sz="1600" dirty="0" err="1"/>
              <a:t>MaaS</a:t>
            </a:r>
            <a:r>
              <a:rPr lang="en-US" sz="1600" dirty="0"/>
              <a:t> Financial Engine</a:t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29" b="1129"/>
          <a:stretch/>
        </p:blipFill>
        <p:spPr>
          <a:xfrm>
            <a:off x="4883150" y="0"/>
            <a:ext cx="426085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67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2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Why do we need </a:t>
            </a:r>
            <a:r>
              <a:rPr lang="en-US" dirty="0" err="1"/>
              <a:t>MaaS</a:t>
            </a:r>
            <a:r>
              <a:rPr lang="en-US" dirty="0"/>
              <a:t> and OneAccount?</a:t>
            </a:r>
          </a:p>
        </p:txBody>
      </p:sp>
    </p:spTree>
    <p:extLst>
      <p:ext uri="{BB962C8B-B14F-4D97-AF65-F5344CB8AC3E}">
        <p14:creationId xmlns:p14="http://schemas.microsoft.com/office/powerpoint/2010/main" val="246012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0" y="647700"/>
            <a:ext cx="8166100" cy="4038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525" y="286734"/>
            <a:ext cx="3057525" cy="1310954"/>
          </a:xfrm>
        </p:spPr>
        <p:txBody>
          <a:bodyPr/>
          <a:lstStyle/>
          <a:p>
            <a:pPr algn="ctr"/>
            <a:r>
              <a:rPr lang="en-US" b="1" dirty="0"/>
              <a:t>Mobility-as-a-service key platforms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C27EB8B-D1FE-ED46-AC87-6B0F7FF792E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8" name="Footer Placeholder 3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CUBIC PROPRIETARY   |   Mobility-as-a-Service</a:t>
            </a:r>
            <a:endParaRPr lang="en-US" i="1" dirty="0"/>
          </a:p>
        </p:txBody>
      </p:sp>
      <p:sp>
        <p:nvSpPr>
          <p:cNvPr id="3" name="Rectangle 2"/>
          <p:cNvSpPr/>
          <p:nvPr/>
        </p:nvSpPr>
        <p:spPr>
          <a:xfrm>
            <a:off x="4134677" y="2870423"/>
            <a:ext cx="1852654" cy="1550504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One Account Solution for single ticketing across all modes</a:t>
            </a:r>
          </a:p>
        </p:txBody>
      </p:sp>
      <p:sp>
        <p:nvSpPr>
          <p:cNvPr id="7" name="Rectangle 6"/>
          <p:cNvSpPr/>
          <p:nvPr/>
        </p:nvSpPr>
        <p:spPr>
          <a:xfrm>
            <a:off x="6529345" y="2870423"/>
            <a:ext cx="1852654" cy="1550504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Real-Time Trip Planning and Tracking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4238046" y="2305878"/>
            <a:ext cx="3967700" cy="453225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MaaS Operator or Provider</a:t>
            </a:r>
          </a:p>
        </p:txBody>
      </p:sp>
    </p:spTree>
    <p:extLst>
      <p:ext uri="{BB962C8B-B14F-4D97-AF65-F5344CB8AC3E}">
        <p14:creationId xmlns:p14="http://schemas.microsoft.com/office/powerpoint/2010/main" val="77708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0">
        <p:fade/>
      </p:transition>
    </mc:Choice>
    <mc:Fallback xmlns="">
      <p:transition spd="med" advClick="0" advTm="30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level architecture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C27EB8B-D1FE-ED46-AC87-6B0F7FF792E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rgbClr val="595A5A">
                    <a:tint val="75000"/>
                  </a:srgbClr>
                </a:solidFill>
              </a:rPr>
              <a:t>CUBIC PROPRIETARY   |   Mobility-as-a-Service</a:t>
            </a:r>
            <a:endParaRPr lang="en-US" i="1" dirty="0">
              <a:solidFill>
                <a:srgbClr val="595A5A">
                  <a:tint val="75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00"/>
          <a:stretch/>
        </p:blipFill>
        <p:spPr>
          <a:xfrm>
            <a:off x="660400" y="593372"/>
            <a:ext cx="7823200" cy="42739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2289" y="690979"/>
            <a:ext cx="498855" cy="26161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accent2"/>
                </a:solidFill>
              </a:rPr>
              <a:t>User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64448" y="2740558"/>
            <a:ext cx="466794" cy="26161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chemeClr val="accent2"/>
                </a:solidFill>
              </a:rPr>
              <a:t>B2G</a:t>
            </a:r>
          </a:p>
        </p:txBody>
      </p:sp>
      <p:sp>
        <p:nvSpPr>
          <p:cNvPr id="8" name="Oval 7"/>
          <p:cNvSpPr/>
          <p:nvPr/>
        </p:nvSpPr>
        <p:spPr>
          <a:xfrm rot="19802331">
            <a:off x="6272548" y="1526717"/>
            <a:ext cx="2014810" cy="3575585"/>
          </a:xfrm>
          <a:prstGeom prst="ellipse">
            <a:avLst/>
          </a:prstGeom>
          <a:noFill/>
          <a:ln w="25400">
            <a:solidFill>
              <a:schemeClr val="accent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7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3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How we are ready to set the stage</a:t>
            </a:r>
          </a:p>
        </p:txBody>
      </p:sp>
    </p:spTree>
    <p:extLst>
      <p:ext uri="{BB962C8B-B14F-4D97-AF65-F5344CB8AC3E}">
        <p14:creationId xmlns:p14="http://schemas.microsoft.com/office/powerpoint/2010/main" val="295119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15_CTS_OVERVIEW_ppt_template_16by9_new branding_graphic heavy_NO VIDEOS">
  <a:themeElements>
    <a:clrScheme name="Cubic Transportation Sytems">
      <a:dk1>
        <a:srgbClr val="595A5A"/>
      </a:dk1>
      <a:lt1>
        <a:srgbClr val="FFFFFF"/>
      </a:lt1>
      <a:dk2>
        <a:srgbClr val="00548B"/>
      </a:dk2>
      <a:lt2>
        <a:srgbClr val="FFFFFF"/>
      </a:lt2>
      <a:accent1>
        <a:srgbClr val="00548B"/>
      </a:accent1>
      <a:accent2>
        <a:srgbClr val="00ADBB"/>
      </a:accent2>
      <a:accent3>
        <a:srgbClr val="F7A800"/>
      </a:accent3>
      <a:accent4>
        <a:srgbClr val="BCBEC0"/>
      </a:accent4>
      <a:accent5>
        <a:srgbClr val="6D6E71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>
          <a:solidFill>
            <a:schemeClr val="accent1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accent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15_CTS_OVERVIEW_ppt_template_16by9_new branding_graphic heavy_NO VIDEOS.potx</Template>
  <TotalTime>0</TotalTime>
  <Words>402</Words>
  <Application>Microsoft Office PowerPoint</Application>
  <PresentationFormat>On-screen Show (16:9)</PresentationFormat>
  <Paragraphs>83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ＭＳ Ｐゴシック</vt:lpstr>
      <vt:lpstr>Arial</vt:lpstr>
      <vt:lpstr>Calibri</vt:lpstr>
      <vt:lpstr>15_CTS_OVERVIEW_ppt_template_16by9_new branding_graphic heavy_NO VIDEOS</vt:lpstr>
      <vt:lpstr>PowerPoint Presentation</vt:lpstr>
      <vt:lpstr>Agenda</vt:lpstr>
      <vt:lpstr>PowerPoint Presentation</vt:lpstr>
      <vt:lpstr>What is MaaS?</vt:lpstr>
      <vt:lpstr>What is Oneaccount?</vt:lpstr>
      <vt:lpstr>PowerPoint Presentation</vt:lpstr>
      <vt:lpstr>Mobility-as-a-service key platforms</vt:lpstr>
      <vt:lpstr>Next level architecture </vt:lpstr>
      <vt:lpstr>PowerPoint Presentation</vt:lpstr>
      <vt:lpstr>The Solution Toolkit</vt:lpstr>
      <vt:lpstr>What can maas deliver for a city/region</vt:lpstr>
      <vt:lpstr>PowerPoint Presentation</vt:lpstr>
    </vt:vector>
  </TitlesOfParts>
  <Company>Cubic Transportation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Taylor</dc:creator>
  <cp:keywords>Building a MaaS Financial Engine</cp:keywords>
  <cp:lastModifiedBy>Jason Pavluchuk</cp:lastModifiedBy>
  <cp:revision>551</cp:revision>
  <dcterms:created xsi:type="dcterms:W3CDTF">2015-12-16T19:07:56Z</dcterms:created>
  <dcterms:modified xsi:type="dcterms:W3CDTF">2018-12-11T17:02:08Z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41d875da-f7b3-40ed-a578-0bfdf8ce5dd8</vt:lpwstr>
  </property>
</Properties>
</file>