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82" r:id="rId3"/>
    <p:sldId id="258" r:id="rId4"/>
    <p:sldId id="260" r:id="rId5"/>
    <p:sldId id="263" r:id="rId6"/>
    <p:sldId id="264" r:id="rId7"/>
    <p:sldId id="275" r:id="rId8"/>
    <p:sldId id="272" r:id="rId9"/>
    <p:sldId id="277" r:id="rId10"/>
    <p:sldId id="274" r:id="rId11"/>
    <p:sldId id="27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6" autoAdjust="0"/>
    <p:restoredTop sz="94660"/>
  </p:normalViewPr>
  <p:slideViewPr>
    <p:cSldViewPr snapToGrid="0">
      <p:cViewPr varScale="1">
        <p:scale>
          <a:sx n="96" d="100"/>
          <a:sy n="96" d="100"/>
        </p:scale>
        <p:origin x="96"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6AB2F6-20CC-4551-974C-22F04F703548}" type="doc">
      <dgm:prSet loTypeId="urn:microsoft.com/office/officeart/2005/8/layout/hierarchy1" loCatId="hierarchy" qsTypeId="urn:microsoft.com/office/officeart/2005/8/quickstyle/simple4" qsCatId="simple" csTypeId="urn:microsoft.com/office/officeart/2005/8/colors/accent1_2" csCatId="accent1"/>
      <dgm:spPr/>
      <dgm:t>
        <a:bodyPr/>
        <a:lstStyle/>
        <a:p>
          <a:endParaRPr lang="en-US"/>
        </a:p>
      </dgm:t>
    </dgm:pt>
    <dgm:pt modelId="{767ED3A3-EDE0-4F41-B737-1011A11F496A}">
      <dgm:prSet/>
      <dgm:spPr/>
      <dgm:t>
        <a:bodyPr/>
        <a:lstStyle/>
        <a:p>
          <a:r>
            <a:rPr lang="en-US"/>
            <a:t>Pre-Tax Reform – The primary tax benefit to Non-Profits and Universities was not having to pay pay-roll taxes (7.65%) on amounts provided pre-tax or subsidized. </a:t>
          </a:r>
        </a:p>
      </dgm:t>
    </dgm:pt>
    <dgm:pt modelId="{70FF3CDD-67CE-4FB5-9AF3-26D169359183}" type="parTrans" cxnId="{BB4DAE3B-A489-4112-A9CE-A7B1A080D234}">
      <dgm:prSet/>
      <dgm:spPr/>
      <dgm:t>
        <a:bodyPr/>
        <a:lstStyle/>
        <a:p>
          <a:endParaRPr lang="en-US"/>
        </a:p>
      </dgm:t>
    </dgm:pt>
    <dgm:pt modelId="{1B2AA542-40EC-4429-BADF-3B81047926DA}" type="sibTrans" cxnId="{BB4DAE3B-A489-4112-A9CE-A7B1A080D234}">
      <dgm:prSet/>
      <dgm:spPr/>
      <dgm:t>
        <a:bodyPr/>
        <a:lstStyle/>
        <a:p>
          <a:endParaRPr lang="en-US"/>
        </a:p>
      </dgm:t>
    </dgm:pt>
    <dgm:pt modelId="{344FE6BC-9050-40E7-8ADF-4529EB0BB7E6}">
      <dgm:prSet/>
      <dgm:spPr/>
      <dgm:t>
        <a:bodyPr/>
        <a:lstStyle/>
        <a:p>
          <a:r>
            <a:rPr lang="en-US"/>
            <a:t>Post-Tax Reform – Non-profits and Universities still enjoy payroll tax benefits, however, amounts provided via subsidy and amounts withheld in a pre-tax scenario are considered Unrelated Business Income Tax (UBIT) and as such are taxed at a rate of 21%</a:t>
          </a:r>
        </a:p>
      </dgm:t>
    </dgm:pt>
    <dgm:pt modelId="{FD0DF1EE-971C-4689-9AA1-BC9424154840}" type="parTrans" cxnId="{52D59A3C-3DCC-4527-90E4-6EDC722B48C2}">
      <dgm:prSet/>
      <dgm:spPr/>
      <dgm:t>
        <a:bodyPr/>
        <a:lstStyle/>
        <a:p>
          <a:endParaRPr lang="en-US"/>
        </a:p>
      </dgm:t>
    </dgm:pt>
    <dgm:pt modelId="{C783D9E1-51E0-41A7-8B7B-5558027A065B}" type="sibTrans" cxnId="{52D59A3C-3DCC-4527-90E4-6EDC722B48C2}">
      <dgm:prSet/>
      <dgm:spPr/>
      <dgm:t>
        <a:bodyPr/>
        <a:lstStyle/>
        <a:p>
          <a:endParaRPr lang="en-US"/>
        </a:p>
      </dgm:t>
    </dgm:pt>
    <dgm:pt modelId="{A1CC7364-BF3C-495C-9838-ADC323B78FF9}" type="pres">
      <dgm:prSet presAssocID="{676AB2F6-20CC-4551-974C-22F04F703548}" presName="hierChild1" presStyleCnt="0">
        <dgm:presLayoutVars>
          <dgm:chPref val="1"/>
          <dgm:dir/>
          <dgm:animOne val="branch"/>
          <dgm:animLvl val="lvl"/>
          <dgm:resizeHandles/>
        </dgm:presLayoutVars>
      </dgm:prSet>
      <dgm:spPr/>
    </dgm:pt>
    <dgm:pt modelId="{A5932EBD-7C16-40CC-83F1-6216C85E356A}" type="pres">
      <dgm:prSet presAssocID="{767ED3A3-EDE0-4F41-B737-1011A11F496A}" presName="hierRoot1" presStyleCnt="0"/>
      <dgm:spPr/>
    </dgm:pt>
    <dgm:pt modelId="{9B5426D8-8A36-4977-9F79-06CAABBC26F9}" type="pres">
      <dgm:prSet presAssocID="{767ED3A3-EDE0-4F41-B737-1011A11F496A}" presName="composite" presStyleCnt="0"/>
      <dgm:spPr/>
    </dgm:pt>
    <dgm:pt modelId="{D2CFE3FE-BD70-4056-ACCC-39AA27B0CEF3}" type="pres">
      <dgm:prSet presAssocID="{767ED3A3-EDE0-4F41-B737-1011A11F496A}" presName="background" presStyleLbl="node0" presStyleIdx="0" presStyleCnt="2"/>
      <dgm:spPr/>
    </dgm:pt>
    <dgm:pt modelId="{F83A75C4-BD62-4123-803B-3989AAFA28C3}" type="pres">
      <dgm:prSet presAssocID="{767ED3A3-EDE0-4F41-B737-1011A11F496A}" presName="text" presStyleLbl="fgAcc0" presStyleIdx="0" presStyleCnt="2">
        <dgm:presLayoutVars>
          <dgm:chPref val="3"/>
        </dgm:presLayoutVars>
      </dgm:prSet>
      <dgm:spPr/>
    </dgm:pt>
    <dgm:pt modelId="{9E7510B8-A64A-4F30-AEEF-B24E660C27FD}" type="pres">
      <dgm:prSet presAssocID="{767ED3A3-EDE0-4F41-B737-1011A11F496A}" presName="hierChild2" presStyleCnt="0"/>
      <dgm:spPr/>
    </dgm:pt>
    <dgm:pt modelId="{48FFEB37-9391-4AE7-8B71-517C640B60BD}" type="pres">
      <dgm:prSet presAssocID="{344FE6BC-9050-40E7-8ADF-4529EB0BB7E6}" presName="hierRoot1" presStyleCnt="0"/>
      <dgm:spPr/>
    </dgm:pt>
    <dgm:pt modelId="{F09366FE-E06F-4C47-A723-227E99C76714}" type="pres">
      <dgm:prSet presAssocID="{344FE6BC-9050-40E7-8ADF-4529EB0BB7E6}" presName="composite" presStyleCnt="0"/>
      <dgm:spPr/>
    </dgm:pt>
    <dgm:pt modelId="{3D518D21-0E08-4F98-9F2E-3CB90987BE1B}" type="pres">
      <dgm:prSet presAssocID="{344FE6BC-9050-40E7-8ADF-4529EB0BB7E6}" presName="background" presStyleLbl="node0" presStyleIdx="1" presStyleCnt="2"/>
      <dgm:spPr/>
    </dgm:pt>
    <dgm:pt modelId="{612982C1-AFDD-4ECB-9462-004FCCDFE8CF}" type="pres">
      <dgm:prSet presAssocID="{344FE6BC-9050-40E7-8ADF-4529EB0BB7E6}" presName="text" presStyleLbl="fgAcc0" presStyleIdx="1" presStyleCnt="2">
        <dgm:presLayoutVars>
          <dgm:chPref val="3"/>
        </dgm:presLayoutVars>
      </dgm:prSet>
      <dgm:spPr/>
    </dgm:pt>
    <dgm:pt modelId="{7EA897F2-D2A2-4C2A-86AA-41864852FA9A}" type="pres">
      <dgm:prSet presAssocID="{344FE6BC-9050-40E7-8ADF-4529EB0BB7E6}" presName="hierChild2" presStyleCnt="0"/>
      <dgm:spPr/>
    </dgm:pt>
  </dgm:ptLst>
  <dgm:cxnLst>
    <dgm:cxn modelId="{9D535E3A-EF7E-4449-8EFC-12C918C256B0}" type="presOf" srcId="{676AB2F6-20CC-4551-974C-22F04F703548}" destId="{A1CC7364-BF3C-495C-9838-ADC323B78FF9}" srcOrd="0" destOrd="0" presId="urn:microsoft.com/office/officeart/2005/8/layout/hierarchy1"/>
    <dgm:cxn modelId="{BB4DAE3B-A489-4112-A9CE-A7B1A080D234}" srcId="{676AB2F6-20CC-4551-974C-22F04F703548}" destId="{767ED3A3-EDE0-4F41-B737-1011A11F496A}" srcOrd="0" destOrd="0" parTransId="{70FF3CDD-67CE-4FB5-9AF3-26D169359183}" sibTransId="{1B2AA542-40EC-4429-BADF-3B81047926DA}"/>
    <dgm:cxn modelId="{52D59A3C-3DCC-4527-90E4-6EDC722B48C2}" srcId="{676AB2F6-20CC-4551-974C-22F04F703548}" destId="{344FE6BC-9050-40E7-8ADF-4529EB0BB7E6}" srcOrd="1" destOrd="0" parTransId="{FD0DF1EE-971C-4689-9AA1-BC9424154840}" sibTransId="{C783D9E1-51E0-41A7-8B7B-5558027A065B}"/>
    <dgm:cxn modelId="{C2A1BEB7-3C7A-43A9-8B80-D766B02D30F8}" type="presOf" srcId="{344FE6BC-9050-40E7-8ADF-4529EB0BB7E6}" destId="{612982C1-AFDD-4ECB-9462-004FCCDFE8CF}" srcOrd="0" destOrd="0" presId="urn:microsoft.com/office/officeart/2005/8/layout/hierarchy1"/>
    <dgm:cxn modelId="{7CD096E2-4B2C-4570-B7CD-B2A42C6FB7F2}" type="presOf" srcId="{767ED3A3-EDE0-4F41-B737-1011A11F496A}" destId="{F83A75C4-BD62-4123-803B-3989AAFA28C3}" srcOrd="0" destOrd="0" presId="urn:microsoft.com/office/officeart/2005/8/layout/hierarchy1"/>
    <dgm:cxn modelId="{FCA0E930-8FF9-4893-9443-D8C16DA720DF}" type="presParOf" srcId="{A1CC7364-BF3C-495C-9838-ADC323B78FF9}" destId="{A5932EBD-7C16-40CC-83F1-6216C85E356A}" srcOrd="0" destOrd="0" presId="urn:microsoft.com/office/officeart/2005/8/layout/hierarchy1"/>
    <dgm:cxn modelId="{9FE91462-C350-4377-A009-227A92B18DA2}" type="presParOf" srcId="{A5932EBD-7C16-40CC-83F1-6216C85E356A}" destId="{9B5426D8-8A36-4977-9F79-06CAABBC26F9}" srcOrd="0" destOrd="0" presId="urn:microsoft.com/office/officeart/2005/8/layout/hierarchy1"/>
    <dgm:cxn modelId="{9C01179F-E0C2-4BBA-ABBA-3CC184FFDB8B}" type="presParOf" srcId="{9B5426D8-8A36-4977-9F79-06CAABBC26F9}" destId="{D2CFE3FE-BD70-4056-ACCC-39AA27B0CEF3}" srcOrd="0" destOrd="0" presId="urn:microsoft.com/office/officeart/2005/8/layout/hierarchy1"/>
    <dgm:cxn modelId="{20F2CA9F-E71F-42C7-9BAC-D0AF28D499FE}" type="presParOf" srcId="{9B5426D8-8A36-4977-9F79-06CAABBC26F9}" destId="{F83A75C4-BD62-4123-803B-3989AAFA28C3}" srcOrd="1" destOrd="0" presId="urn:microsoft.com/office/officeart/2005/8/layout/hierarchy1"/>
    <dgm:cxn modelId="{9A25A6E9-99D6-4B66-979D-60C9AEBEC524}" type="presParOf" srcId="{A5932EBD-7C16-40CC-83F1-6216C85E356A}" destId="{9E7510B8-A64A-4F30-AEEF-B24E660C27FD}" srcOrd="1" destOrd="0" presId="urn:microsoft.com/office/officeart/2005/8/layout/hierarchy1"/>
    <dgm:cxn modelId="{5382D5F2-01F9-4D61-B2E0-0809BA6377A9}" type="presParOf" srcId="{A1CC7364-BF3C-495C-9838-ADC323B78FF9}" destId="{48FFEB37-9391-4AE7-8B71-517C640B60BD}" srcOrd="1" destOrd="0" presId="urn:microsoft.com/office/officeart/2005/8/layout/hierarchy1"/>
    <dgm:cxn modelId="{D2DE2FD2-7697-4CA9-B347-0C5D25B4BC9D}" type="presParOf" srcId="{48FFEB37-9391-4AE7-8B71-517C640B60BD}" destId="{F09366FE-E06F-4C47-A723-227E99C76714}" srcOrd="0" destOrd="0" presId="urn:microsoft.com/office/officeart/2005/8/layout/hierarchy1"/>
    <dgm:cxn modelId="{1CDBB482-78E0-4875-913B-ADCA7E743E67}" type="presParOf" srcId="{F09366FE-E06F-4C47-A723-227E99C76714}" destId="{3D518D21-0E08-4F98-9F2E-3CB90987BE1B}" srcOrd="0" destOrd="0" presId="urn:microsoft.com/office/officeart/2005/8/layout/hierarchy1"/>
    <dgm:cxn modelId="{56CE6045-A1EF-4E78-83DB-1C0A381E6F49}" type="presParOf" srcId="{F09366FE-E06F-4C47-A723-227E99C76714}" destId="{612982C1-AFDD-4ECB-9462-004FCCDFE8CF}" srcOrd="1" destOrd="0" presId="urn:microsoft.com/office/officeart/2005/8/layout/hierarchy1"/>
    <dgm:cxn modelId="{A9355678-AF2A-4FDB-9336-A65C312D70A9}" type="presParOf" srcId="{48FFEB37-9391-4AE7-8B71-517C640B60BD}" destId="{7EA897F2-D2A2-4C2A-86AA-41864852FA9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CFE3FE-BD70-4056-ACCC-39AA27B0CEF3}">
      <dsp:nvSpPr>
        <dsp:cNvPr id="0" name=""/>
        <dsp:cNvSpPr/>
      </dsp:nvSpPr>
      <dsp:spPr>
        <a:xfrm>
          <a:off x="1172"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83A75C4-BD62-4123-803B-3989AAFA28C3}">
      <dsp:nvSpPr>
        <dsp:cNvPr id="0" name=""/>
        <dsp:cNvSpPr/>
      </dsp:nvSpPr>
      <dsp:spPr>
        <a:xfrm>
          <a:off x="458411"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Pre-Tax Reform – The primary tax benefit to Non-Profits and Universities was not having to pay pay-roll taxes (7.65%) on amounts provided pre-tax or subsidized. </a:t>
          </a:r>
        </a:p>
      </dsp:txBody>
      <dsp:txXfrm>
        <a:off x="534947" y="649409"/>
        <a:ext cx="3962083" cy="2460051"/>
      </dsp:txXfrm>
    </dsp:sp>
    <dsp:sp modelId="{3D518D21-0E08-4F98-9F2E-3CB90987BE1B}">
      <dsp:nvSpPr>
        <dsp:cNvPr id="0" name=""/>
        <dsp:cNvSpPr/>
      </dsp:nvSpPr>
      <dsp:spPr>
        <a:xfrm>
          <a:off x="5030807"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12982C1-AFDD-4ECB-9462-004FCCDFE8CF}">
      <dsp:nvSpPr>
        <dsp:cNvPr id="0" name=""/>
        <dsp:cNvSpPr/>
      </dsp:nvSpPr>
      <dsp:spPr>
        <a:xfrm>
          <a:off x="5488046"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Post-Tax Reform – Non-profits and Universities still enjoy payroll tax benefits, however, amounts provided via subsidy and amounts withheld in a pre-tax scenario are considered Unrelated Business Income Tax (UBIT) and as such are taxed at a rate of 21%</a:t>
          </a:r>
        </a:p>
      </dsp:txBody>
      <dsp:txXfrm>
        <a:off x="5564582" y="649409"/>
        <a:ext cx="3962083" cy="24600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8E5A26-6B2C-443C-831B-95A8ED647C3C}" type="datetimeFigureOut">
              <a:rPr lang="en-US" smtClean="0"/>
              <a:t>5/3/2019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4EAF28-D9FC-406D-A82A-81E9707E68EC}" type="slidenum">
              <a:rPr lang="en-US" smtClean="0"/>
              <a:t>‹#›</a:t>
            </a:fld>
            <a:endParaRPr lang="en-US"/>
          </a:p>
        </p:txBody>
      </p:sp>
    </p:spTree>
    <p:extLst>
      <p:ext uri="{BB962C8B-B14F-4D97-AF65-F5344CB8AC3E}">
        <p14:creationId xmlns:p14="http://schemas.microsoft.com/office/powerpoint/2010/main" val="829930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D71F8C-BE24-41F8-8919-B8F39517F8B7}" type="datetimeFigureOut">
              <a:rPr lang="en-US" smtClean="0"/>
              <a:t>5/3/2019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62B692A-954F-48FE-BA83-73FDB1D6E65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2885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D71F8C-BE24-41F8-8919-B8F39517F8B7}"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B692A-954F-48FE-BA83-73FDB1D6E65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382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D71F8C-BE24-41F8-8919-B8F39517F8B7}"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B692A-954F-48FE-BA83-73FDB1D6E65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6168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D71F8C-BE24-41F8-8919-B8F39517F8B7}"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B692A-954F-48FE-BA83-73FDB1D6E65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7697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D71F8C-BE24-41F8-8919-B8F39517F8B7}"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B692A-954F-48FE-BA83-73FDB1D6E65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9835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D71F8C-BE24-41F8-8919-B8F39517F8B7}"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2B692A-954F-48FE-BA83-73FDB1D6E65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365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D71F8C-BE24-41F8-8919-B8F39517F8B7}" type="datetimeFigureOut">
              <a:rPr lang="en-US" smtClean="0"/>
              <a:t>5/3/2019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2B692A-954F-48FE-BA83-73FDB1D6E65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23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D71F8C-BE24-41F8-8919-B8F39517F8B7}" type="datetimeFigureOut">
              <a:rPr lang="en-US" smtClean="0"/>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2B692A-954F-48FE-BA83-73FDB1D6E65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882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D71F8C-BE24-41F8-8919-B8F39517F8B7}" type="datetimeFigureOut">
              <a:rPr lang="en-US" smtClean="0"/>
              <a:t>5/3/2019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2B692A-954F-48FE-BA83-73FDB1D6E658}" type="slidenum">
              <a:rPr lang="en-US" smtClean="0"/>
              <a:t>‹#›</a:t>
            </a:fld>
            <a:endParaRPr lang="en-US"/>
          </a:p>
        </p:txBody>
      </p:sp>
    </p:spTree>
    <p:extLst>
      <p:ext uri="{BB962C8B-B14F-4D97-AF65-F5344CB8AC3E}">
        <p14:creationId xmlns:p14="http://schemas.microsoft.com/office/powerpoint/2010/main" val="2448491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D71F8C-BE24-41F8-8919-B8F39517F8B7}"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2B692A-954F-48FE-BA83-73FDB1D6E65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32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ED71F8C-BE24-41F8-8919-B8F39517F8B7}" type="datetimeFigureOut">
              <a:rPr lang="en-US" smtClean="0"/>
              <a:t>5/3/2019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62B692A-954F-48FE-BA83-73FDB1D6E65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5172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ED71F8C-BE24-41F8-8919-B8F39517F8B7}" type="datetimeFigureOut">
              <a:rPr lang="en-US" smtClean="0"/>
              <a:t>5/3/2019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62B692A-954F-48FE-BA83-73FDB1D6E65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1193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Jason@SmarterTransportation.ORG"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A43145EF-68F6-43FA-87E8-19E7D277AB52}"/>
              </a:ext>
            </a:extLst>
          </p:cNvPr>
          <p:cNvSpPr>
            <a:spLocks noGrp="1"/>
          </p:cNvSpPr>
          <p:nvPr>
            <p:ph type="ctrTitle"/>
          </p:nvPr>
        </p:nvSpPr>
        <p:spPr>
          <a:xfrm>
            <a:off x="312199" y="1110999"/>
            <a:ext cx="6240271" cy="2380828"/>
          </a:xfrm>
        </p:spPr>
        <p:txBody>
          <a:bodyPr>
            <a:normAutofit/>
          </a:bodyPr>
          <a:lstStyle/>
          <a:p>
            <a:r>
              <a:rPr lang="en-US" sz="2600" dirty="0"/>
              <a:t>Tax Reform - Impact on:</a:t>
            </a:r>
            <a:br>
              <a:rPr lang="en-US" sz="2600" dirty="0"/>
            </a:br>
            <a:r>
              <a:rPr lang="en-US" sz="2600" dirty="0"/>
              <a:t>Tax Exempt Orgs </a:t>
            </a:r>
            <a:br>
              <a:rPr lang="en-US" sz="2600" dirty="0"/>
            </a:br>
            <a:r>
              <a:rPr lang="en-US" sz="2600" dirty="0"/>
              <a:t>Transportation Fringe Benefits</a:t>
            </a:r>
            <a:br>
              <a:rPr lang="en-US" sz="2600" dirty="0"/>
            </a:br>
            <a:endParaRPr lang="en-US" sz="2600" dirty="0"/>
          </a:p>
        </p:txBody>
      </p:sp>
      <p:sp>
        <p:nvSpPr>
          <p:cNvPr id="3" name="Subtitle 2">
            <a:extLst>
              <a:ext uri="{FF2B5EF4-FFF2-40B4-BE49-F238E27FC236}">
                <a16:creationId xmlns:a16="http://schemas.microsoft.com/office/drawing/2014/main" id="{F1EBA167-473E-487D-9A1B-14501AADFBAD}"/>
              </a:ext>
            </a:extLst>
          </p:cNvPr>
          <p:cNvSpPr>
            <a:spLocks noGrp="1"/>
          </p:cNvSpPr>
          <p:nvPr>
            <p:ph type="subTitle" idx="1"/>
          </p:nvPr>
        </p:nvSpPr>
        <p:spPr>
          <a:xfrm>
            <a:off x="1452617" y="3531204"/>
            <a:ext cx="4171479" cy="1610643"/>
          </a:xfrm>
        </p:spPr>
        <p:txBody>
          <a:bodyPr>
            <a:normAutofit/>
          </a:bodyPr>
          <a:lstStyle/>
          <a:p>
            <a:r>
              <a:rPr lang="en-US" sz="1600"/>
              <a:t>Jason Pavluchuk</a:t>
            </a:r>
          </a:p>
          <a:p>
            <a:r>
              <a:rPr lang="en-US" sz="1600"/>
              <a:t>Policy Director</a:t>
            </a:r>
          </a:p>
          <a:p>
            <a:r>
              <a:rPr lang="en-US" sz="1600">
                <a:hlinkClick r:id="rId2"/>
              </a:rPr>
              <a:t>Jason@SmarterTransportation.ORG</a:t>
            </a:r>
            <a:r>
              <a:rPr lang="en-US" sz="1600"/>
              <a:t> </a:t>
            </a:r>
          </a:p>
        </p:txBody>
      </p:sp>
      <p:cxnSp>
        <p:nvCxnSpPr>
          <p:cNvPr id="44" name="Straight Connector 43">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6" name="Picture 5">
            <a:extLst>
              <a:ext uri="{FF2B5EF4-FFF2-40B4-BE49-F238E27FC236}">
                <a16:creationId xmlns:a16="http://schemas.microsoft.com/office/drawing/2014/main" id="{E973AD4D-4F6D-466F-94A7-E23C9928E3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4411" y="2453903"/>
            <a:ext cx="4960442" cy="1364121"/>
          </a:xfrm>
          <a:prstGeom prst="rect">
            <a:avLst/>
          </a:prstGeom>
        </p:spPr>
      </p:pic>
      <p:pic>
        <p:nvPicPr>
          <p:cNvPr id="46" name="Picture 45">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8" name="Straight Connector 47">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2129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4653B6-1BEA-405E-9F3B-60AB1F0D9EAB}"/>
              </a:ext>
            </a:extLst>
          </p:cNvPr>
          <p:cNvSpPr>
            <a:spLocks noGrp="1"/>
          </p:cNvSpPr>
          <p:nvPr>
            <p:ph type="title"/>
          </p:nvPr>
        </p:nvSpPr>
        <p:spPr>
          <a:xfrm>
            <a:off x="844476" y="1600199"/>
            <a:ext cx="3539266" cy="4297680"/>
          </a:xfrm>
        </p:spPr>
        <p:txBody>
          <a:bodyPr anchor="ctr">
            <a:normAutofit/>
          </a:bodyPr>
          <a:lstStyle/>
          <a:p>
            <a:r>
              <a:rPr lang="en-US" dirty="0"/>
              <a:t>Parking – Key Questions</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746A291-784D-40F3-B2DA-AD62D2BD695A}"/>
              </a:ext>
            </a:extLst>
          </p:cNvPr>
          <p:cNvSpPr>
            <a:spLocks noGrp="1"/>
          </p:cNvSpPr>
          <p:nvPr>
            <p:ph idx="1"/>
          </p:nvPr>
        </p:nvSpPr>
        <p:spPr>
          <a:xfrm>
            <a:off x="4924851" y="1600199"/>
            <a:ext cx="6130003" cy="4297680"/>
          </a:xfrm>
        </p:spPr>
        <p:txBody>
          <a:bodyPr anchor="ctr">
            <a:normAutofit/>
          </a:bodyPr>
          <a:lstStyle/>
          <a:p>
            <a:pPr marL="0" indent="0">
              <a:buNone/>
            </a:pPr>
            <a:r>
              <a:rPr lang="en-US" b="1" dirty="0"/>
              <a:t>Scenario – Employer owns a separate parking lot for only its employees</a:t>
            </a:r>
          </a:p>
          <a:p>
            <a:pPr marL="233363" indent="0">
              <a:buNone/>
            </a:pPr>
            <a:r>
              <a:rPr lang="en-US"/>
              <a:t>Findings – Tax exempt organizations who own the parking must add any expenses to the UBTI. </a:t>
            </a:r>
          </a:p>
        </p:txBody>
      </p:sp>
      <p:pic>
        <p:nvPicPr>
          <p:cNvPr id="6" name="Picture 5">
            <a:extLst>
              <a:ext uri="{FF2B5EF4-FFF2-40B4-BE49-F238E27FC236}">
                <a16:creationId xmlns:a16="http://schemas.microsoft.com/office/drawing/2014/main" id="{C32D5A04-89C2-4E73-B159-4177606043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9189" y="5792372"/>
            <a:ext cx="1821401" cy="500885"/>
          </a:xfrm>
          <a:prstGeom prst="rect">
            <a:avLst/>
          </a:prstGeom>
        </p:spPr>
      </p:pic>
    </p:spTree>
    <p:extLst>
      <p:ext uri="{BB962C8B-B14F-4D97-AF65-F5344CB8AC3E}">
        <p14:creationId xmlns:p14="http://schemas.microsoft.com/office/powerpoint/2010/main" val="1483114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CBA75-8070-4C71-9DCC-A733473580AD}"/>
              </a:ext>
            </a:extLst>
          </p:cNvPr>
          <p:cNvSpPr>
            <a:spLocks noGrp="1"/>
          </p:cNvSpPr>
          <p:nvPr>
            <p:ph type="title"/>
          </p:nvPr>
        </p:nvSpPr>
        <p:spPr/>
        <p:txBody>
          <a:bodyPr/>
          <a:lstStyle/>
          <a:p>
            <a:r>
              <a:rPr lang="en-US" dirty="0"/>
              <a:t>Bottom Line – Key Points</a:t>
            </a:r>
          </a:p>
        </p:txBody>
      </p:sp>
      <p:sp>
        <p:nvSpPr>
          <p:cNvPr id="3" name="Content Placeholder 2">
            <a:extLst>
              <a:ext uri="{FF2B5EF4-FFF2-40B4-BE49-F238E27FC236}">
                <a16:creationId xmlns:a16="http://schemas.microsoft.com/office/drawing/2014/main" id="{FD49800E-270B-4AD6-ADD2-B56AA9472CF3}"/>
              </a:ext>
            </a:extLst>
          </p:cNvPr>
          <p:cNvSpPr>
            <a:spLocks noGrp="1"/>
          </p:cNvSpPr>
          <p:nvPr>
            <p:ph idx="1"/>
          </p:nvPr>
        </p:nvSpPr>
        <p:spPr/>
        <p:txBody>
          <a:bodyPr>
            <a:normAutofit/>
          </a:bodyPr>
          <a:lstStyle/>
          <a:p>
            <a:r>
              <a:rPr lang="en-US" dirty="0"/>
              <a:t>Eliminating transit subsidy/benefit would increase parking demand, thus:</a:t>
            </a:r>
          </a:p>
          <a:p>
            <a:pPr lvl="1"/>
            <a:r>
              <a:rPr lang="en-US" dirty="0"/>
              <a:t>Increasing land needed for parking and capital/operating costs associated with building and managing parking </a:t>
            </a:r>
          </a:p>
          <a:p>
            <a:pPr lvl="1"/>
            <a:r>
              <a:rPr lang="en-US" dirty="0"/>
              <a:t>Parking provided to employees taxed at same level as transit. Thus while an tax-exempt org may reduce UBTI from transit benefits, they are increasing UBTI for parking they are providing and adding to future capital and operational costs of providing parking</a:t>
            </a:r>
          </a:p>
          <a:p>
            <a:r>
              <a:rPr lang="en-US" dirty="0"/>
              <a:t>Universities not engaged in formal Pre-tax Parking or Transit Benefit programs are losing 7.65% in pay-roll tax savings. </a:t>
            </a:r>
          </a:p>
          <a:p>
            <a:pPr marL="914400" lvl="2" indent="0">
              <a:buNone/>
            </a:pPr>
            <a:endParaRPr lang="en-US" dirty="0"/>
          </a:p>
        </p:txBody>
      </p:sp>
      <p:pic>
        <p:nvPicPr>
          <p:cNvPr id="4" name="Picture 3">
            <a:extLst>
              <a:ext uri="{FF2B5EF4-FFF2-40B4-BE49-F238E27FC236}">
                <a16:creationId xmlns:a16="http://schemas.microsoft.com/office/drawing/2014/main" id="{54EDEEFE-6D5C-483F-857E-9D1AAD35E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8885" y="5377880"/>
            <a:ext cx="1821401" cy="500885"/>
          </a:xfrm>
          <a:prstGeom prst="rect">
            <a:avLst/>
          </a:prstGeom>
        </p:spPr>
      </p:pic>
    </p:spTree>
    <p:extLst>
      <p:ext uri="{BB962C8B-B14F-4D97-AF65-F5344CB8AC3E}">
        <p14:creationId xmlns:p14="http://schemas.microsoft.com/office/powerpoint/2010/main" val="3720862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22AB5-D6B6-4ED7-9130-C047EFE177E7}"/>
              </a:ext>
            </a:extLst>
          </p:cNvPr>
          <p:cNvSpPr>
            <a:spLocks noGrp="1"/>
          </p:cNvSpPr>
          <p:nvPr>
            <p:ph type="title"/>
          </p:nvPr>
        </p:nvSpPr>
        <p:spPr/>
        <p:txBody>
          <a:bodyPr/>
          <a:lstStyle/>
          <a:p>
            <a:pPr algn="ctr"/>
            <a:r>
              <a:rPr lang="en-US" dirty="0"/>
              <a:t>WARNING</a:t>
            </a:r>
          </a:p>
        </p:txBody>
      </p:sp>
      <p:sp>
        <p:nvSpPr>
          <p:cNvPr id="3" name="Content Placeholder 2">
            <a:extLst>
              <a:ext uri="{FF2B5EF4-FFF2-40B4-BE49-F238E27FC236}">
                <a16:creationId xmlns:a16="http://schemas.microsoft.com/office/drawing/2014/main" id="{1D7C4F36-A2F5-4156-A662-F63A33A88D3A}"/>
              </a:ext>
            </a:extLst>
          </p:cNvPr>
          <p:cNvSpPr>
            <a:spLocks noGrp="1"/>
          </p:cNvSpPr>
          <p:nvPr>
            <p:ph idx="1"/>
          </p:nvPr>
        </p:nvSpPr>
        <p:spPr/>
        <p:txBody>
          <a:bodyPr>
            <a:normAutofit/>
          </a:bodyPr>
          <a:lstStyle/>
          <a:p>
            <a:pPr marL="0" indent="0" algn="ctr">
              <a:buNone/>
            </a:pPr>
            <a:r>
              <a:rPr lang="en-US" sz="2800" i="1" dirty="0"/>
              <a:t>The slides and presentation are not to be considered tax advice. </a:t>
            </a:r>
          </a:p>
        </p:txBody>
      </p:sp>
      <p:pic>
        <p:nvPicPr>
          <p:cNvPr id="4" name="Picture 3">
            <a:extLst>
              <a:ext uri="{FF2B5EF4-FFF2-40B4-BE49-F238E27FC236}">
                <a16:creationId xmlns:a16="http://schemas.microsoft.com/office/drawing/2014/main" id="{8186E63B-2BF2-4C82-B365-44D28096EB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8581" y="5215902"/>
            <a:ext cx="1821401" cy="500885"/>
          </a:xfrm>
          <a:prstGeom prst="rect">
            <a:avLst/>
          </a:prstGeom>
        </p:spPr>
      </p:pic>
    </p:spTree>
    <p:extLst>
      <p:ext uri="{BB962C8B-B14F-4D97-AF65-F5344CB8AC3E}">
        <p14:creationId xmlns:p14="http://schemas.microsoft.com/office/powerpoint/2010/main" val="2595363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FBDE56-1F26-4C25-9AC0-BCF6DDFF7E89}"/>
              </a:ext>
            </a:extLst>
          </p:cNvPr>
          <p:cNvSpPr>
            <a:spLocks noGrp="1"/>
          </p:cNvSpPr>
          <p:nvPr>
            <p:ph type="title"/>
          </p:nvPr>
        </p:nvSpPr>
        <p:spPr>
          <a:xfrm>
            <a:off x="844476" y="1600199"/>
            <a:ext cx="3539266" cy="4297680"/>
          </a:xfrm>
        </p:spPr>
        <p:txBody>
          <a:bodyPr anchor="ctr">
            <a:normAutofit/>
          </a:bodyPr>
          <a:lstStyle/>
          <a:p>
            <a:r>
              <a:rPr lang="en-US" dirty="0"/>
              <a:t>General Overview – Impact to Individual</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076CADE-0D8A-4B1C-9F57-F111FC1EE234}"/>
              </a:ext>
            </a:extLst>
          </p:cNvPr>
          <p:cNvSpPr>
            <a:spLocks noGrp="1"/>
          </p:cNvSpPr>
          <p:nvPr>
            <p:ph idx="1"/>
          </p:nvPr>
        </p:nvSpPr>
        <p:spPr>
          <a:xfrm>
            <a:off x="4924851" y="1600199"/>
            <a:ext cx="6130003" cy="4297680"/>
          </a:xfrm>
        </p:spPr>
        <p:txBody>
          <a:bodyPr anchor="ctr">
            <a:normAutofit/>
          </a:bodyPr>
          <a:lstStyle/>
          <a:p>
            <a:r>
              <a:rPr lang="en-US" dirty="0"/>
              <a:t>Pre-tax reform able to receive qualified transportation fringe benefits for:</a:t>
            </a:r>
          </a:p>
          <a:p>
            <a:pPr lvl="1"/>
            <a:r>
              <a:rPr lang="en-US" dirty="0"/>
              <a:t>Subsidized or pre-tax parking up to $265/month, and</a:t>
            </a:r>
          </a:p>
          <a:p>
            <a:pPr lvl="1"/>
            <a:r>
              <a:rPr lang="en-US" dirty="0"/>
              <a:t>Subsidized of pre-tax transit/vanpool up to $265/month</a:t>
            </a:r>
          </a:p>
          <a:p>
            <a:pPr marL="457200" lvl="1" indent="0">
              <a:buNone/>
            </a:pPr>
            <a:r>
              <a:rPr lang="en-US" dirty="0"/>
              <a:t>OR</a:t>
            </a:r>
          </a:p>
          <a:p>
            <a:pPr lvl="1"/>
            <a:r>
              <a:rPr lang="en-US" dirty="0"/>
              <a:t>Subsidized bicycle benefit up to $25/month  </a:t>
            </a:r>
          </a:p>
        </p:txBody>
      </p:sp>
      <p:pic>
        <p:nvPicPr>
          <p:cNvPr id="6" name="Picture 5">
            <a:extLst>
              <a:ext uri="{FF2B5EF4-FFF2-40B4-BE49-F238E27FC236}">
                <a16:creationId xmlns:a16="http://schemas.microsoft.com/office/drawing/2014/main" id="{AA8D60B7-247D-4C39-A426-D752229DFC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9189" y="5792372"/>
            <a:ext cx="1821401" cy="500885"/>
          </a:xfrm>
          <a:prstGeom prst="rect">
            <a:avLst/>
          </a:prstGeom>
        </p:spPr>
      </p:pic>
    </p:spTree>
    <p:extLst>
      <p:ext uri="{BB962C8B-B14F-4D97-AF65-F5344CB8AC3E}">
        <p14:creationId xmlns:p14="http://schemas.microsoft.com/office/powerpoint/2010/main" val="2095778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FBDE56-1F26-4C25-9AC0-BCF6DDFF7E89}"/>
              </a:ext>
            </a:extLst>
          </p:cNvPr>
          <p:cNvSpPr>
            <a:spLocks noGrp="1"/>
          </p:cNvSpPr>
          <p:nvPr>
            <p:ph type="title"/>
          </p:nvPr>
        </p:nvSpPr>
        <p:spPr>
          <a:xfrm>
            <a:off x="844476" y="1600199"/>
            <a:ext cx="3539266" cy="4297680"/>
          </a:xfrm>
        </p:spPr>
        <p:txBody>
          <a:bodyPr anchor="ctr">
            <a:normAutofit/>
          </a:bodyPr>
          <a:lstStyle/>
          <a:p>
            <a:r>
              <a:rPr lang="en-US" dirty="0"/>
              <a:t>General </a:t>
            </a:r>
            <a:r>
              <a:rPr lang="en-US" dirty="0" err="1"/>
              <a:t>OverView</a:t>
            </a:r>
            <a:r>
              <a:rPr lang="en-US" dirty="0"/>
              <a:t> – Impact to Individual</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076CADE-0D8A-4B1C-9F57-F111FC1EE234}"/>
              </a:ext>
            </a:extLst>
          </p:cNvPr>
          <p:cNvSpPr>
            <a:spLocks noGrp="1"/>
          </p:cNvSpPr>
          <p:nvPr>
            <p:ph idx="1"/>
          </p:nvPr>
        </p:nvSpPr>
        <p:spPr>
          <a:xfrm>
            <a:off x="4924851" y="1600199"/>
            <a:ext cx="6130003" cy="4297680"/>
          </a:xfrm>
        </p:spPr>
        <p:txBody>
          <a:bodyPr anchor="ctr">
            <a:normAutofit/>
          </a:bodyPr>
          <a:lstStyle/>
          <a:p>
            <a:r>
              <a:rPr lang="en-US" dirty="0"/>
              <a:t>Post-tax reform able to receive qualified transportation fringe benefits for:</a:t>
            </a:r>
          </a:p>
          <a:p>
            <a:pPr lvl="1"/>
            <a:r>
              <a:rPr lang="en-US" dirty="0"/>
              <a:t>Nothing has changed for parking or transit/vanpool</a:t>
            </a:r>
          </a:p>
          <a:p>
            <a:pPr marL="457200" lvl="1" indent="0">
              <a:buNone/>
            </a:pPr>
            <a:r>
              <a:rPr lang="en-US" dirty="0"/>
              <a:t>		</a:t>
            </a:r>
            <a:r>
              <a:rPr lang="en-US" b="1" u="sng" dirty="0"/>
              <a:t>BUT:</a:t>
            </a:r>
          </a:p>
          <a:p>
            <a:pPr marL="457200" lvl="1" indent="0">
              <a:buNone/>
            </a:pPr>
            <a:r>
              <a:rPr lang="en-US" dirty="0"/>
              <a:t>Employees are taxed (payroll and personal) on any bicycle subsidy. </a:t>
            </a:r>
          </a:p>
          <a:p>
            <a:pPr marL="457200" lvl="1" indent="0">
              <a:buNone/>
            </a:pPr>
            <a:r>
              <a:rPr lang="en-US" dirty="0"/>
              <a:t>	</a:t>
            </a:r>
            <a:r>
              <a:rPr lang="en-US" i="1" dirty="0"/>
              <a:t>However, as a result of change, employees may now tax a pre-tax or subsidized parking/transit 	benefit AND a taxed bicycle subsidy</a:t>
            </a:r>
            <a:r>
              <a:rPr lang="en-US" dirty="0"/>
              <a:t> </a:t>
            </a:r>
          </a:p>
        </p:txBody>
      </p:sp>
      <p:pic>
        <p:nvPicPr>
          <p:cNvPr id="6" name="Picture 5">
            <a:extLst>
              <a:ext uri="{FF2B5EF4-FFF2-40B4-BE49-F238E27FC236}">
                <a16:creationId xmlns:a16="http://schemas.microsoft.com/office/drawing/2014/main" id="{A6378C0E-D551-4075-9BF0-EA422DB37A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9189" y="5792372"/>
            <a:ext cx="1821401" cy="500885"/>
          </a:xfrm>
          <a:prstGeom prst="rect">
            <a:avLst/>
          </a:prstGeom>
        </p:spPr>
      </p:pic>
    </p:spTree>
    <p:extLst>
      <p:ext uri="{BB962C8B-B14F-4D97-AF65-F5344CB8AC3E}">
        <p14:creationId xmlns:p14="http://schemas.microsoft.com/office/powerpoint/2010/main" val="2492146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3A27B-B42B-4F6A-A962-91376443279B}"/>
              </a:ext>
            </a:extLst>
          </p:cNvPr>
          <p:cNvSpPr>
            <a:spLocks noGrp="1"/>
          </p:cNvSpPr>
          <p:nvPr>
            <p:ph type="title"/>
          </p:nvPr>
        </p:nvSpPr>
        <p:spPr>
          <a:xfrm>
            <a:off x="1451579" y="804519"/>
            <a:ext cx="9603275" cy="1049235"/>
          </a:xfrm>
        </p:spPr>
        <p:txBody>
          <a:bodyPr>
            <a:normAutofit/>
          </a:bodyPr>
          <a:lstStyle/>
          <a:p>
            <a:r>
              <a:rPr lang="en-US"/>
              <a:t>General OverView – Non-Profits/Universities</a:t>
            </a:r>
            <a:endParaRPr lang="en-US" dirty="0"/>
          </a:p>
        </p:txBody>
      </p:sp>
      <p:graphicFrame>
        <p:nvGraphicFramePr>
          <p:cNvPr id="5" name="Content Placeholder 2">
            <a:extLst>
              <a:ext uri="{FF2B5EF4-FFF2-40B4-BE49-F238E27FC236}">
                <a16:creationId xmlns:a16="http://schemas.microsoft.com/office/drawing/2014/main" id="{6D7F4092-AC75-4E32-8EB1-F8A3983AC817}"/>
              </a:ext>
            </a:extLst>
          </p:cNvPr>
          <p:cNvGraphicFramePr>
            <a:graphicFrameLocks noGrp="1"/>
          </p:cNvGraphicFramePr>
          <p:nvPr>
            <p:ph idx="1"/>
            <p:extLst>
              <p:ext uri="{D42A27DB-BD31-4B8C-83A1-F6EECF244321}">
                <p14:modId xmlns:p14="http://schemas.microsoft.com/office/powerpoint/2010/main" val="4168897855"/>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1312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0D652BF-1225-4415-A5E5-A7C1D5DCFCC1}"/>
              </a:ext>
            </a:extLst>
          </p:cNvPr>
          <p:cNvSpPr/>
          <p:nvPr/>
        </p:nvSpPr>
        <p:spPr>
          <a:xfrm>
            <a:off x="6243917" y="1716950"/>
            <a:ext cx="5414682" cy="223832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08142A36-DB90-44CD-AAEE-FD850B603646}"/>
              </a:ext>
            </a:extLst>
          </p:cNvPr>
          <p:cNvSpPr/>
          <p:nvPr/>
        </p:nvSpPr>
        <p:spPr>
          <a:xfrm>
            <a:off x="783812" y="1717108"/>
            <a:ext cx="5414682" cy="223832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EA690287-613F-4EF4-9BBA-F3B2E428F197}"/>
              </a:ext>
            </a:extLst>
          </p:cNvPr>
          <p:cNvSpPr>
            <a:spLocks noGrp="1"/>
          </p:cNvSpPr>
          <p:nvPr>
            <p:ph type="title" idx="4294967295"/>
          </p:nvPr>
        </p:nvSpPr>
        <p:spPr>
          <a:xfrm>
            <a:off x="972036" y="273912"/>
            <a:ext cx="9607550" cy="1055688"/>
          </a:xfrm>
        </p:spPr>
        <p:txBody>
          <a:bodyPr/>
          <a:lstStyle/>
          <a:p>
            <a:r>
              <a:rPr lang="en-US" dirty="0"/>
              <a:t>UBIT Scenario’s</a:t>
            </a:r>
          </a:p>
        </p:txBody>
      </p:sp>
      <p:sp>
        <p:nvSpPr>
          <p:cNvPr id="4" name="Text Placeholder 3">
            <a:extLst>
              <a:ext uri="{FF2B5EF4-FFF2-40B4-BE49-F238E27FC236}">
                <a16:creationId xmlns:a16="http://schemas.microsoft.com/office/drawing/2014/main" id="{1334D34D-33E7-493A-B7D1-0D8F6952B744}"/>
              </a:ext>
            </a:extLst>
          </p:cNvPr>
          <p:cNvSpPr>
            <a:spLocks noGrp="1"/>
          </p:cNvSpPr>
          <p:nvPr>
            <p:ph type="body" idx="4294967295"/>
          </p:nvPr>
        </p:nvSpPr>
        <p:spPr>
          <a:xfrm>
            <a:off x="972036" y="1809672"/>
            <a:ext cx="4645025" cy="296940"/>
          </a:xfrm>
        </p:spPr>
        <p:txBody>
          <a:bodyPr>
            <a:normAutofit/>
          </a:bodyPr>
          <a:lstStyle/>
          <a:p>
            <a:pPr marL="0" indent="0">
              <a:buNone/>
            </a:pPr>
            <a:r>
              <a:rPr lang="en-US" sz="1200" b="1" dirty="0"/>
              <a:t>Pre Tax Reform</a:t>
            </a:r>
          </a:p>
        </p:txBody>
      </p:sp>
      <p:sp>
        <p:nvSpPr>
          <p:cNvPr id="5" name="Content Placeholder 4">
            <a:extLst>
              <a:ext uri="{FF2B5EF4-FFF2-40B4-BE49-F238E27FC236}">
                <a16:creationId xmlns:a16="http://schemas.microsoft.com/office/drawing/2014/main" id="{5F5673F0-B2B1-4D30-BC18-4BDE033007C4}"/>
              </a:ext>
            </a:extLst>
          </p:cNvPr>
          <p:cNvSpPr>
            <a:spLocks noGrp="1"/>
          </p:cNvSpPr>
          <p:nvPr>
            <p:ph sz="half" idx="4294967295"/>
          </p:nvPr>
        </p:nvSpPr>
        <p:spPr>
          <a:xfrm>
            <a:off x="972033" y="2106612"/>
            <a:ext cx="4645025" cy="1725159"/>
          </a:xfrm>
        </p:spPr>
        <p:txBody>
          <a:bodyPr>
            <a:normAutofit/>
          </a:bodyPr>
          <a:lstStyle/>
          <a:p>
            <a:pPr marL="0" indent="0">
              <a:buNone/>
            </a:pPr>
            <a:r>
              <a:rPr lang="en-US" sz="1600" u="sng" dirty="0"/>
              <a:t>University Costs:</a:t>
            </a:r>
          </a:p>
          <a:p>
            <a:r>
              <a:rPr lang="en-US" sz="1600" dirty="0"/>
              <a:t>None	</a:t>
            </a:r>
          </a:p>
          <a:p>
            <a:pPr marL="0" indent="0">
              <a:buNone/>
            </a:pPr>
            <a:r>
              <a:rPr lang="en-US" sz="1600" u="sng" dirty="0"/>
              <a:t>University Benefits:</a:t>
            </a:r>
          </a:p>
          <a:p>
            <a:r>
              <a:rPr lang="en-US" sz="1600" dirty="0"/>
              <a:t>$100 * 7.65% = $7.65 per employee/per month </a:t>
            </a:r>
          </a:p>
          <a:p>
            <a:pPr marL="0" indent="0">
              <a:buNone/>
            </a:pPr>
            <a:endParaRPr lang="en-US" dirty="0"/>
          </a:p>
        </p:txBody>
      </p:sp>
      <p:sp>
        <p:nvSpPr>
          <p:cNvPr id="6" name="Text Placeholder 5">
            <a:extLst>
              <a:ext uri="{FF2B5EF4-FFF2-40B4-BE49-F238E27FC236}">
                <a16:creationId xmlns:a16="http://schemas.microsoft.com/office/drawing/2014/main" id="{ACFC45B7-A6A4-4438-914D-51C3EED052A4}"/>
              </a:ext>
            </a:extLst>
          </p:cNvPr>
          <p:cNvSpPr>
            <a:spLocks noGrp="1"/>
          </p:cNvSpPr>
          <p:nvPr>
            <p:ph type="body" sz="quarter" idx="4294967295"/>
          </p:nvPr>
        </p:nvSpPr>
        <p:spPr>
          <a:xfrm>
            <a:off x="6386715" y="1818925"/>
            <a:ext cx="4645025" cy="287687"/>
          </a:xfrm>
        </p:spPr>
        <p:txBody>
          <a:bodyPr>
            <a:normAutofit fontScale="55000" lnSpcReduction="20000"/>
          </a:bodyPr>
          <a:lstStyle/>
          <a:p>
            <a:pPr marL="0" indent="0">
              <a:buNone/>
            </a:pPr>
            <a:r>
              <a:rPr lang="en-US" b="1" dirty="0"/>
              <a:t>Post Tax Reform</a:t>
            </a:r>
          </a:p>
        </p:txBody>
      </p:sp>
      <p:sp>
        <p:nvSpPr>
          <p:cNvPr id="8" name="TextBox 7">
            <a:extLst>
              <a:ext uri="{FF2B5EF4-FFF2-40B4-BE49-F238E27FC236}">
                <a16:creationId xmlns:a16="http://schemas.microsoft.com/office/drawing/2014/main" id="{24AEE378-1E02-4706-82EE-B36D107AF6C9}"/>
              </a:ext>
            </a:extLst>
          </p:cNvPr>
          <p:cNvSpPr txBox="1"/>
          <p:nvPr/>
        </p:nvSpPr>
        <p:spPr>
          <a:xfrm>
            <a:off x="972036" y="811494"/>
            <a:ext cx="9607661" cy="923330"/>
          </a:xfrm>
          <a:prstGeom prst="rect">
            <a:avLst/>
          </a:prstGeom>
          <a:noFill/>
        </p:spPr>
        <p:txBody>
          <a:bodyPr wrap="square" rtlCol="0">
            <a:spAutoFit/>
          </a:bodyPr>
          <a:lstStyle/>
          <a:p>
            <a:r>
              <a:rPr lang="en-US" dirty="0"/>
              <a:t>The “ACME University” offers a pre-tax transit benefit to its employees:</a:t>
            </a:r>
          </a:p>
          <a:p>
            <a:r>
              <a:rPr lang="en-US" dirty="0"/>
              <a:t>Avg. Employee withholds $100/month for transit </a:t>
            </a:r>
          </a:p>
          <a:p>
            <a:endParaRPr lang="en-US" dirty="0"/>
          </a:p>
        </p:txBody>
      </p:sp>
      <p:sp>
        <p:nvSpPr>
          <p:cNvPr id="9" name="Content Placeholder 4">
            <a:extLst>
              <a:ext uri="{FF2B5EF4-FFF2-40B4-BE49-F238E27FC236}">
                <a16:creationId xmlns:a16="http://schemas.microsoft.com/office/drawing/2014/main" id="{2BE99DF4-6486-4272-88B3-5865769941B6}"/>
              </a:ext>
            </a:extLst>
          </p:cNvPr>
          <p:cNvSpPr txBox="1">
            <a:spLocks/>
          </p:cNvSpPr>
          <p:nvPr/>
        </p:nvSpPr>
        <p:spPr>
          <a:xfrm>
            <a:off x="6432138" y="2100778"/>
            <a:ext cx="4645025" cy="185449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US" sz="1600" u="sng" dirty="0"/>
              <a:t>University Costs:</a:t>
            </a:r>
          </a:p>
          <a:p>
            <a:r>
              <a:rPr lang="en-US" sz="1600" dirty="0"/>
              <a:t>$100 * 21% = $21 per employee/per month</a:t>
            </a:r>
          </a:p>
          <a:p>
            <a:pPr marL="0" indent="0">
              <a:buFont typeface="Arial" panose="020B0604020202020204" pitchFamily="34" charset="0"/>
              <a:buNone/>
            </a:pPr>
            <a:r>
              <a:rPr lang="en-US" sz="1600" u="sng" dirty="0"/>
              <a:t>University Benefits:</a:t>
            </a:r>
          </a:p>
          <a:p>
            <a:r>
              <a:rPr lang="en-US" sz="1600" dirty="0"/>
              <a:t>$100 * 7.65% = $7.65 per employee/per month </a:t>
            </a:r>
          </a:p>
        </p:txBody>
      </p:sp>
      <p:sp>
        <p:nvSpPr>
          <p:cNvPr id="12" name="TextBox 11">
            <a:extLst>
              <a:ext uri="{FF2B5EF4-FFF2-40B4-BE49-F238E27FC236}">
                <a16:creationId xmlns:a16="http://schemas.microsoft.com/office/drawing/2014/main" id="{5832BCC0-5306-4DBC-810B-A718382C1562}"/>
              </a:ext>
            </a:extLst>
          </p:cNvPr>
          <p:cNvSpPr txBox="1"/>
          <p:nvPr/>
        </p:nvSpPr>
        <p:spPr>
          <a:xfrm>
            <a:off x="874058" y="4030754"/>
            <a:ext cx="10784541" cy="1877437"/>
          </a:xfrm>
          <a:prstGeom prst="rect">
            <a:avLst/>
          </a:prstGeom>
          <a:noFill/>
        </p:spPr>
        <p:txBody>
          <a:bodyPr wrap="square" rtlCol="0">
            <a:spAutoFit/>
          </a:bodyPr>
          <a:lstStyle/>
          <a:p>
            <a:r>
              <a:rPr lang="en-US" sz="1600" dirty="0"/>
              <a:t>**</a:t>
            </a:r>
            <a:r>
              <a:rPr lang="en-US" sz="1600" i="1" dirty="0"/>
              <a:t>NOTE – IF AN UNIVERSITY OR NON-PROFIT GOT RID OF PRE-TAX TRANSIT BENEFIT PROGRAM – They employer would STILL be subject to paying a corporate tax rate on parking they provide and removing the pre-tax transit benefit would likely induce more employees to drive and park creating the following situation: </a:t>
            </a:r>
          </a:p>
          <a:p>
            <a:pPr marL="285750" indent="-285750">
              <a:buFont typeface="Arial" panose="020B0604020202020204" pitchFamily="34" charset="0"/>
              <a:buChar char="•"/>
            </a:pPr>
            <a:r>
              <a:rPr lang="en-US" sz="1600" i="1" dirty="0"/>
              <a:t>Increase in UBTI parking tax </a:t>
            </a:r>
          </a:p>
          <a:p>
            <a:pPr marL="285750" indent="-285750">
              <a:buFont typeface="Arial" panose="020B0604020202020204" pitchFamily="34" charset="0"/>
              <a:buChar char="•"/>
            </a:pPr>
            <a:r>
              <a:rPr lang="en-US" sz="1600" i="1" dirty="0"/>
              <a:t>Decrease in people taking transit/increase in number of people parking – thus increasing capital/operating costs of parking </a:t>
            </a:r>
          </a:p>
          <a:p>
            <a:pPr marL="285750" indent="-285750">
              <a:buFont typeface="Arial" panose="020B0604020202020204" pitchFamily="34" charset="0"/>
              <a:buChar char="•"/>
            </a:pPr>
            <a:r>
              <a:rPr lang="en-US" sz="1600" i="1" dirty="0"/>
              <a:t>Increase in congestion in and around campus</a:t>
            </a:r>
          </a:p>
          <a:p>
            <a:pPr marL="285750" indent="-285750">
              <a:buFont typeface="Arial" panose="020B0604020202020204" pitchFamily="34" charset="0"/>
              <a:buChar char="•"/>
            </a:pPr>
            <a:r>
              <a:rPr lang="en-US" sz="1600" i="1" dirty="0"/>
              <a:t>Employee retention issues as removing benefit creates a new tax burden for employees</a:t>
            </a:r>
            <a:endParaRPr lang="en-US" sz="1600" dirty="0"/>
          </a:p>
        </p:txBody>
      </p:sp>
    </p:spTree>
    <p:extLst>
      <p:ext uri="{BB962C8B-B14F-4D97-AF65-F5344CB8AC3E}">
        <p14:creationId xmlns:p14="http://schemas.microsoft.com/office/powerpoint/2010/main" val="2228193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4653B6-1BEA-405E-9F3B-60AB1F0D9EAB}"/>
              </a:ext>
            </a:extLst>
          </p:cNvPr>
          <p:cNvSpPr>
            <a:spLocks noGrp="1"/>
          </p:cNvSpPr>
          <p:nvPr>
            <p:ph type="title"/>
          </p:nvPr>
        </p:nvSpPr>
        <p:spPr>
          <a:xfrm>
            <a:off x="844476" y="1600199"/>
            <a:ext cx="3539266" cy="4297680"/>
          </a:xfrm>
        </p:spPr>
        <p:txBody>
          <a:bodyPr anchor="ctr">
            <a:normAutofit/>
          </a:bodyPr>
          <a:lstStyle/>
          <a:p>
            <a:r>
              <a:rPr lang="en-US" dirty="0"/>
              <a:t>UBTI Parking – Key Questions</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746A291-784D-40F3-B2DA-AD62D2BD695A}"/>
              </a:ext>
            </a:extLst>
          </p:cNvPr>
          <p:cNvSpPr>
            <a:spLocks noGrp="1"/>
          </p:cNvSpPr>
          <p:nvPr>
            <p:ph idx="1"/>
          </p:nvPr>
        </p:nvSpPr>
        <p:spPr>
          <a:xfrm>
            <a:off x="4924851" y="1600199"/>
            <a:ext cx="6130003" cy="4297680"/>
          </a:xfrm>
        </p:spPr>
        <p:txBody>
          <a:bodyPr anchor="ctr">
            <a:normAutofit/>
          </a:bodyPr>
          <a:lstStyle/>
          <a:p>
            <a:pPr marL="0" indent="0">
              <a:buNone/>
            </a:pPr>
            <a:r>
              <a:rPr lang="en-US" b="1" dirty="0"/>
              <a:t>Scenario – University/Non-Profit leases or contracts for parking from a third-party</a:t>
            </a:r>
          </a:p>
          <a:p>
            <a:pPr marL="233363" indent="0">
              <a:buNone/>
            </a:pPr>
            <a:r>
              <a:rPr lang="en-US"/>
              <a:t>Findings – The amount paid for each employee space is added to the UBTI and taxed at 21%. </a:t>
            </a:r>
          </a:p>
          <a:p>
            <a:pPr marL="233363" indent="0">
              <a:buNone/>
            </a:pPr>
            <a:r>
              <a:rPr lang="en-US"/>
              <a:t>If tax-exempt organizations pay for an employees parking or provide parking through a pre-tax program, they are subject to UBTI the same as for transit. </a:t>
            </a:r>
          </a:p>
        </p:txBody>
      </p:sp>
      <p:pic>
        <p:nvPicPr>
          <p:cNvPr id="6" name="Picture 5">
            <a:extLst>
              <a:ext uri="{FF2B5EF4-FFF2-40B4-BE49-F238E27FC236}">
                <a16:creationId xmlns:a16="http://schemas.microsoft.com/office/drawing/2014/main" id="{87D3E8E4-AEA4-42AC-BDC0-B1F2E7A9B9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9189" y="5792372"/>
            <a:ext cx="1821401" cy="500885"/>
          </a:xfrm>
          <a:prstGeom prst="rect">
            <a:avLst/>
          </a:prstGeom>
        </p:spPr>
      </p:pic>
    </p:spTree>
    <p:extLst>
      <p:ext uri="{BB962C8B-B14F-4D97-AF65-F5344CB8AC3E}">
        <p14:creationId xmlns:p14="http://schemas.microsoft.com/office/powerpoint/2010/main" val="400204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4653B6-1BEA-405E-9F3B-60AB1F0D9EAB}"/>
              </a:ext>
            </a:extLst>
          </p:cNvPr>
          <p:cNvSpPr>
            <a:spLocks noGrp="1"/>
          </p:cNvSpPr>
          <p:nvPr>
            <p:ph type="title"/>
          </p:nvPr>
        </p:nvSpPr>
        <p:spPr>
          <a:xfrm>
            <a:off x="844476" y="1600199"/>
            <a:ext cx="3539266" cy="4297680"/>
          </a:xfrm>
        </p:spPr>
        <p:txBody>
          <a:bodyPr anchor="ctr">
            <a:normAutofit/>
          </a:bodyPr>
          <a:lstStyle/>
          <a:p>
            <a:r>
              <a:rPr lang="en-US" dirty="0"/>
              <a:t>Parking – Key Questions</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746A291-784D-40F3-B2DA-AD62D2BD695A}"/>
              </a:ext>
            </a:extLst>
          </p:cNvPr>
          <p:cNvSpPr>
            <a:spLocks noGrp="1"/>
          </p:cNvSpPr>
          <p:nvPr>
            <p:ph idx="1"/>
          </p:nvPr>
        </p:nvSpPr>
        <p:spPr>
          <a:xfrm>
            <a:off x="4924851" y="1600199"/>
            <a:ext cx="6130003" cy="4297680"/>
          </a:xfrm>
        </p:spPr>
        <p:txBody>
          <a:bodyPr anchor="ctr">
            <a:normAutofit/>
          </a:bodyPr>
          <a:lstStyle/>
          <a:p>
            <a:pPr marL="0" indent="0">
              <a:buNone/>
            </a:pPr>
            <a:r>
              <a:rPr lang="en-US" b="1" dirty="0"/>
              <a:t>Scenario – University/Non-Profit owns a parking lot and its used by customers &amp; employees for free</a:t>
            </a:r>
          </a:p>
          <a:p>
            <a:pPr marL="233363" indent="0">
              <a:buNone/>
            </a:pPr>
            <a:r>
              <a:rPr lang="en-US"/>
              <a:t>Findings – Tax exempt organizations who own the parking must add any expenses to the UBTI. The percentage of what percentage of the expenses is determined by </a:t>
            </a:r>
          </a:p>
          <a:p>
            <a:pPr marL="519113" indent="-285750"/>
            <a:r>
              <a:rPr lang="en-US"/>
              <a:t>% of spaces designated as employee only,  added to the</a:t>
            </a:r>
          </a:p>
          <a:p>
            <a:pPr marL="519113" indent="-285750"/>
            <a:r>
              <a:rPr lang="en-US"/>
              <a:t>% of undesignated spaces used by employees </a:t>
            </a:r>
          </a:p>
        </p:txBody>
      </p:sp>
      <p:pic>
        <p:nvPicPr>
          <p:cNvPr id="6" name="Picture 5">
            <a:extLst>
              <a:ext uri="{FF2B5EF4-FFF2-40B4-BE49-F238E27FC236}">
                <a16:creationId xmlns:a16="http://schemas.microsoft.com/office/drawing/2014/main" id="{22C3E54B-E614-4295-9137-05897BF830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8017" y="5897879"/>
            <a:ext cx="1821401" cy="500885"/>
          </a:xfrm>
          <a:prstGeom prst="rect">
            <a:avLst/>
          </a:prstGeom>
        </p:spPr>
      </p:pic>
    </p:spTree>
    <p:extLst>
      <p:ext uri="{BB962C8B-B14F-4D97-AF65-F5344CB8AC3E}">
        <p14:creationId xmlns:p14="http://schemas.microsoft.com/office/powerpoint/2010/main" val="3861042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4653B6-1BEA-405E-9F3B-60AB1F0D9EAB}"/>
              </a:ext>
            </a:extLst>
          </p:cNvPr>
          <p:cNvSpPr>
            <a:spLocks noGrp="1"/>
          </p:cNvSpPr>
          <p:nvPr>
            <p:ph type="title"/>
          </p:nvPr>
        </p:nvSpPr>
        <p:spPr>
          <a:xfrm>
            <a:off x="844476" y="1600199"/>
            <a:ext cx="3539266" cy="4297680"/>
          </a:xfrm>
        </p:spPr>
        <p:txBody>
          <a:bodyPr anchor="ctr">
            <a:normAutofit/>
          </a:bodyPr>
          <a:lstStyle/>
          <a:p>
            <a:r>
              <a:rPr lang="en-US" dirty="0"/>
              <a:t>Parking – Key Questions</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746A291-784D-40F3-B2DA-AD62D2BD695A}"/>
              </a:ext>
            </a:extLst>
          </p:cNvPr>
          <p:cNvSpPr>
            <a:spLocks noGrp="1"/>
          </p:cNvSpPr>
          <p:nvPr>
            <p:ph idx="1"/>
          </p:nvPr>
        </p:nvSpPr>
        <p:spPr>
          <a:xfrm>
            <a:off x="4924851" y="1600199"/>
            <a:ext cx="6130003" cy="4297680"/>
          </a:xfrm>
        </p:spPr>
        <p:txBody>
          <a:bodyPr anchor="ctr">
            <a:normAutofit/>
          </a:bodyPr>
          <a:lstStyle/>
          <a:p>
            <a:pPr marL="0" indent="0">
              <a:buNone/>
            </a:pPr>
            <a:r>
              <a:rPr lang="en-US" b="1" dirty="0"/>
              <a:t>Scenario – Parking spaces are bundled into the cost of leased space</a:t>
            </a:r>
          </a:p>
          <a:p>
            <a:pPr marL="233363" indent="0">
              <a:buNone/>
            </a:pPr>
            <a:r>
              <a:rPr lang="en-US"/>
              <a:t>Findings – Tax exempt organizations that leases land and parking is bundled into that lease must separate the parking expense from the lease and add that value to UBTI, the percentage of what percentage of the expenses is determined by </a:t>
            </a:r>
          </a:p>
          <a:p>
            <a:pPr marL="519113" indent="-285750"/>
            <a:r>
              <a:rPr lang="en-US"/>
              <a:t>% of spaces designated as employee only,  added to the</a:t>
            </a:r>
          </a:p>
          <a:p>
            <a:pPr marL="519113" indent="-285750"/>
            <a:r>
              <a:rPr lang="en-US"/>
              <a:t>% of undesignated spaces used by employees </a:t>
            </a:r>
          </a:p>
        </p:txBody>
      </p:sp>
    </p:spTree>
    <p:extLst>
      <p:ext uri="{BB962C8B-B14F-4D97-AF65-F5344CB8AC3E}">
        <p14:creationId xmlns:p14="http://schemas.microsoft.com/office/powerpoint/2010/main" val="399505050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686</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Gill Sans MT</vt:lpstr>
      <vt:lpstr>Gallery</vt:lpstr>
      <vt:lpstr>Tax Reform - Impact on: Tax Exempt Orgs  Transportation Fringe Benefits </vt:lpstr>
      <vt:lpstr>WARNING</vt:lpstr>
      <vt:lpstr>General Overview – Impact to Individual</vt:lpstr>
      <vt:lpstr>General OverView – Impact to Individual</vt:lpstr>
      <vt:lpstr>General OverView – Non-Profits/Universities</vt:lpstr>
      <vt:lpstr>UBIT Scenario’s</vt:lpstr>
      <vt:lpstr>UBTI Parking – Key Questions</vt:lpstr>
      <vt:lpstr>Parking – Key Questions</vt:lpstr>
      <vt:lpstr>Parking – Key Questions</vt:lpstr>
      <vt:lpstr>Parking – Key Questions</vt:lpstr>
      <vt:lpstr>Bottom Line – Key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Reform - Impact on: Tax Exempt Orgs  Transportation Fringe Benefits </dc:title>
  <dc:creator>Jason Pavluchuk</dc:creator>
  <cp:lastModifiedBy>Jason Pavluchuk</cp:lastModifiedBy>
  <cp:revision>1</cp:revision>
  <dcterms:created xsi:type="dcterms:W3CDTF">2019-05-03T13:55:30Z</dcterms:created>
  <dcterms:modified xsi:type="dcterms:W3CDTF">2019-05-03T13:57:52Z</dcterms:modified>
</cp:coreProperties>
</file>